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292" r:id="rId5"/>
    <p:sldId id="296" r:id="rId6"/>
    <p:sldId id="297" r:id="rId7"/>
    <p:sldId id="311" r:id="rId8"/>
    <p:sldId id="303" r:id="rId9"/>
    <p:sldId id="312" r:id="rId10"/>
    <p:sldId id="313" r:id="rId11"/>
    <p:sldId id="30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758">
          <p15:clr>
            <a:srgbClr val="A4A3A4"/>
          </p15:clr>
        </p15:guide>
        <p15:guide id="4" pos="4032">
          <p15:clr>
            <a:srgbClr val="A4A3A4"/>
          </p15:clr>
        </p15:guide>
        <p15:guide id="5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755" autoAdjust="0"/>
    <p:restoredTop sz="94660"/>
  </p:normalViewPr>
  <p:slideViewPr>
    <p:cSldViewPr showGuides="1">
      <p:cViewPr varScale="1">
        <p:scale>
          <a:sx n="92" d="100"/>
          <a:sy n="92" d="100"/>
        </p:scale>
        <p:origin x="816" y="90"/>
      </p:cViewPr>
      <p:guideLst>
        <p:guide orient="horz" pos="432"/>
        <p:guide orient="horz" pos="3888"/>
        <p:guide pos="758"/>
        <p:guide pos="403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3564-DB0A-499E-8D23-87F80C7B5AE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B7E5-A0C4-4DB0-B97D-AF4CEC91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Slide had 2 titles before, I removed one to simplify…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B4C1F9-AAC9-4A3F-B71B-F763CD231361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944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Aging here to stay and circular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0FB8E2-EA76-4BB6-89B6-F925B3FFD55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671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116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4913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rgbClr val="9E7E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13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fluid energy lines external horz.png"/>
          <p:cNvPicPr>
            <a:picLocks noChangeAspect="1"/>
          </p:cNvPicPr>
          <p:nvPr userDrawn="1"/>
        </p:nvPicPr>
        <p:blipFill>
          <a:blip r:embed="rId2" cstate="print"/>
          <a:srcRect l="2439" b="1890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i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E7E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165" y="1219200"/>
            <a:ext cx="5943599" cy="1107996"/>
          </a:xfrm>
        </p:spPr>
        <p:txBody>
          <a:bodyPr/>
          <a:lstStyle/>
          <a:p>
            <a:r>
              <a:rPr lang="en-US" b="1" dirty="0" smtClean="0"/>
              <a:t>Is there a Pill that Can Delay Aging?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539" cy="815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Stephen B. Kritchevsky, PhD</a:t>
            </a:r>
          </a:p>
          <a:p>
            <a:r>
              <a:rPr lang="en-US" dirty="0" smtClean="0"/>
              <a:t>The Sticht Center on Aging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0331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099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omic Sans MS" charset="0"/>
              </a:rPr>
              <a:t>"Fountain of Youth" </a:t>
            </a:r>
            <a:br>
              <a:rPr lang="en-US" b="1" dirty="0">
                <a:solidFill>
                  <a:schemeClr val="accent1"/>
                </a:solidFill>
                <a:ea typeface="ＭＳ Ｐゴシック" charset="0"/>
                <a:cs typeface="Comic Sans MS" charset="0"/>
              </a:rPr>
            </a:br>
            <a:r>
              <a:rPr lang="en-US" sz="1800" b="1" dirty="0">
                <a:solidFill>
                  <a:schemeClr val="accent1"/>
                </a:solidFill>
                <a:ea typeface="ＭＳ Ｐゴシック" charset="0"/>
                <a:cs typeface="Comic Sans MS" charset="0"/>
              </a:rPr>
              <a:t>Lucas Cranach the Elder, (1546)</a:t>
            </a:r>
          </a:p>
        </p:txBody>
      </p:sp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722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0799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Projected Increases in Medicare Expenditures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0418" name="Picture 2" descr="http://www.american.com/graphics/2010/deRugy%203.17.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752600"/>
            <a:ext cx="6181725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1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81275" y="3200400"/>
            <a:ext cx="3384550" cy="2179638"/>
          </a:xfrm>
          <a:custGeom>
            <a:avLst/>
            <a:gdLst>
              <a:gd name="connsiteX0" fmla="*/ 0 w 3384468"/>
              <a:gd name="connsiteY0" fmla="*/ 2137558 h 2180283"/>
              <a:gd name="connsiteX1" fmla="*/ 754084 w 3384468"/>
              <a:gd name="connsiteY1" fmla="*/ 2125683 h 2180283"/>
              <a:gd name="connsiteX2" fmla="*/ 1276598 w 3384468"/>
              <a:gd name="connsiteY2" fmla="*/ 2179122 h 2180283"/>
              <a:gd name="connsiteX3" fmla="*/ 1537855 w 3384468"/>
              <a:gd name="connsiteY3" fmla="*/ 2066306 h 2180283"/>
              <a:gd name="connsiteX4" fmla="*/ 2066307 w 3384468"/>
              <a:gd name="connsiteY4" fmla="*/ 1330036 h 2180283"/>
              <a:gd name="connsiteX5" fmla="*/ 2660073 w 3384468"/>
              <a:gd name="connsiteY5" fmla="*/ 599704 h 2180283"/>
              <a:gd name="connsiteX6" fmla="*/ 3384468 w 3384468"/>
              <a:gd name="connsiteY6" fmla="*/ 0 h 218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468" h="2180283">
                <a:moveTo>
                  <a:pt x="0" y="2137558"/>
                </a:moveTo>
                <a:cubicBezTo>
                  <a:pt x="270659" y="2128157"/>
                  <a:pt x="541318" y="2118756"/>
                  <a:pt x="754084" y="2125683"/>
                </a:cubicBezTo>
                <a:cubicBezTo>
                  <a:pt x="966850" y="2132610"/>
                  <a:pt x="1145970" y="2189018"/>
                  <a:pt x="1276598" y="2179122"/>
                </a:cubicBezTo>
                <a:cubicBezTo>
                  <a:pt x="1407226" y="2169226"/>
                  <a:pt x="1406237" y="2207820"/>
                  <a:pt x="1537855" y="2066306"/>
                </a:cubicBezTo>
                <a:cubicBezTo>
                  <a:pt x="1669473" y="1924792"/>
                  <a:pt x="1879271" y="1574470"/>
                  <a:pt x="2066307" y="1330036"/>
                </a:cubicBezTo>
                <a:cubicBezTo>
                  <a:pt x="2253343" y="1085602"/>
                  <a:pt x="2440379" y="821377"/>
                  <a:pt x="2660073" y="599704"/>
                </a:cubicBezTo>
                <a:cubicBezTo>
                  <a:pt x="2879767" y="378031"/>
                  <a:pt x="3132117" y="189015"/>
                  <a:pt x="3384468" y="0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98738" y="3282950"/>
            <a:ext cx="3378200" cy="1665288"/>
          </a:xfrm>
          <a:custGeom>
            <a:avLst/>
            <a:gdLst>
              <a:gd name="connsiteX0" fmla="*/ 0 w 3378530"/>
              <a:gd name="connsiteY0" fmla="*/ 1620982 h 1664964"/>
              <a:gd name="connsiteX1" fmla="*/ 415637 w 3378530"/>
              <a:gd name="connsiteY1" fmla="*/ 1615044 h 1664964"/>
              <a:gd name="connsiteX2" fmla="*/ 611580 w 3378530"/>
              <a:gd name="connsiteY2" fmla="*/ 1656608 h 1664964"/>
              <a:gd name="connsiteX3" fmla="*/ 789709 w 3378530"/>
              <a:gd name="connsiteY3" fmla="*/ 1662546 h 1664964"/>
              <a:gd name="connsiteX4" fmla="*/ 944089 w 3378530"/>
              <a:gd name="connsiteY4" fmla="*/ 1626920 h 1664964"/>
              <a:gd name="connsiteX5" fmla="*/ 1270660 w 3378530"/>
              <a:gd name="connsiteY5" fmla="*/ 1318161 h 1664964"/>
              <a:gd name="connsiteX6" fmla="*/ 1466603 w 3378530"/>
              <a:gd name="connsiteY6" fmla="*/ 1122218 h 1664964"/>
              <a:gd name="connsiteX7" fmla="*/ 1656608 w 3378530"/>
              <a:gd name="connsiteY7" fmla="*/ 991590 h 1664964"/>
              <a:gd name="connsiteX8" fmla="*/ 1911928 w 3378530"/>
              <a:gd name="connsiteY8" fmla="*/ 890650 h 1664964"/>
              <a:gd name="connsiteX9" fmla="*/ 2214748 w 3378530"/>
              <a:gd name="connsiteY9" fmla="*/ 688769 h 1664964"/>
              <a:gd name="connsiteX10" fmla="*/ 2885704 w 3378530"/>
              <a:gd name="connsiteY10" fmla="*/ 296883 h 1664964"/>
              <a:gd name="connsiteX11" fmla="*/ 3378530 w 3378530"/>
              <a:gd name="connsiteY11" fmla="*/ 0 h 166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8530" h="1664964">
                <a:moveTo>
                  <a:pt x="0" y="1620982"/>
                </a:moveTo>
                <a:cubicBezTo>
                  <a:pt x="156853" y="1615044"/>
                  <a:pt x="313707" y="1609106"/>
                  <a:pt x="415637" y="1615044"/>
                </a:cubicBezTo>
                <a:cubicBezTo>
                  <a:pt x="517567" y="1620982"/>
                  <a:pt x="549235" y="1648691"/>
                  <a:pt x="611580" y="1656608"/>
                </a:cubicBezTo>
                <a:cubicBezTo>
                  <a:pt x="673925" y="1664525"/>
                  <a:pt x="734291" y="1667494"/>
                  <a:pt x="789709" y="1662546"/>
                </a:cubicBezTo>
                <a:cubicBezTo>
                  <a:pt x="845127" y="1657598"/>
                  <a:pt x="863931" y="1684317"/>
                  <a:pt x="944089" y="1626920"/>
                </a:cubicBezTo>
                <a:cubicBezTo>
                  <a:pt x="1024247" y="1569523"/>
                  <a:pt x="1183574" y="1402278"/>
                  <a:pt x="1270660" y="1318161"/>
                </a:cubicBezTo>
                <a:cubicBezTo>
                  <a:pt x="1357746" y="1234044"/>
                  <a:pt x="1402278" y="1176646"/>
                  <a:pt x="1466603" y="1122218"/>
                </a:cubicBezTo>
                <a:cubicBezTo>
                  <a:pt x="1530928" y="1067789"/>
                  <a:pt x="1582387" y="1030185"/>
                  <a:pt x="1656608" y="991590"/>
                </a:cubicBezTo>
                <a:cubicBezTo>
                  <a:pt x="1730829" y="952995"/>
                  <a:pt x="1818905" y="941120"/>
                  <a:pt x="1911928" y="890650"/>
                </a:cubicBezTo>
                <a:cubicBezTo>
                  <a:pt x="2004951" y="840180"/>
                  <a:pt x="2052452" y="787730"/>
                  <a:pt x="2214748" y="688769"/>
                </a:cubicBezTo>
                <a:cubicBezTo>
                  <a:pt x="2377044" y="589808"/>
                  <a:pt x="2691740" y="411678"/>
                  <a:pt x="2885704" y="296883"/>
                </a:cubicBezTo>
                <a:cubicBezTo>
                  <a:pt x="3079668" y="182088"/>
                  <a:pt x="3229099" y="91044"/>
                  <a:pt x="3378530" y="0"/>
                </a:cubicBezTo>
              </a:path>
            </a:pathLst>
          </a:cu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98738" y="3040063"/>
            <a:ext cx="3371850" cy="1698625"/>
          </a:xfrm>
          <a:custGeom>
            <a:avLst/>
            <a:gdLst>
              <a:gd name="connsiteX0" fmla="*/ 0 w 3372593"/>
              <a:gd name="connsiteY0" fmla="*/ 1686296 h 1698273"/>
              <a:gd name="connsiteX1" fmla="*/ 290946 w 3372593"/>
              <a:gd name="connsiteY1" fmla="*/ 1698172 h 1698273"/>
              <a:gd name="connsiteX2" fmla="*/ 433450 w 3372593"/>
              <a:gd name="connsiteY2" fmla="*/ 1680359 h 1698273"/>
              <a:gd name="connsiteX3" fmla="*/ 605642 w 3372593"/>
              <a:gd name="connsiteY3" fmla="*/ 1644733 h 1698273"/>
              <a:gd name="connsiteX4" fmla="*/ 878774 w 3372593"/>
              <a:gd name="connsiteY4" fmla="*/ 1537855 h 1698273"/>
              <a:gd name="connsiteX5" fmla="*/ 1110343 w 3372593"/>
              <a:gd name="connsiteY5" fmla="*/ 1395351 h 1698273"/>
              <a:gd name="connsiteX6" fmla="*/ 1686297 w 3372593"/>
              <a:gd name="connsiteY6" fmla="*/ 872836 h 1698273"/>
              <a:gd name="connsiteX7" fmla="*/ 2060369 w 3372593"/>
              <a:gd name="connsiteY7" fmla="*/ 546265 h 1698273"/>
              <a:gd name="connsiteX8" fmla="*/ 2386941 w 3372593"/>
              <a:gd name="connsiteY8" fmla="*/ 338447 h 1698273"/>
              <a:gd name="connsiteX9" fmla="*/ 2660073 w 3372593"/>
              <a:gd name="connsiteY9" fmla="*/ 195943 h 1698273"/>
              <a:gd name="connsiteX10" fmla="*/ 2933206 w 3372593"/>
              <a:gd name="connsiteY10" fmla="*/ 100940 h 1698273"/>
              <a:gd name="connsiteX11" fmla="*/ 3372593 w 3372593"/>
              <a:gd name="connsiteY11" fmla="*/ 0 h 169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2593" h="1698273">
                <a:moveTo>
                  <a:pt x="0" y="1686296"/>
                </a:moveTo>
                <a:cubicBezTo>
                  <a:pt x="109352" y="1692729"/>
                  <a:pt x="218704" y="1699162"/>
                  <a:pt x="290946" y="1698172"/>
                </a:cubicBezTo>
                <a:cubicBezTo>
                  <a:pt x="363188" y="1697183"/>
                  <a:pt x="381001" y="1689265"/>
                  <a:pt x="433450" y="1680359"/>
                </a:cubicBezTo>
                <a:cubicBezTo>
                  <a:pt x="485899" y="1671453"/>
                  <a:pt x="531421" y="1668484"/>
                  <a:pt x="605642" y="1644733"/>
                </a:cubicBezTo>
                <a:cubicBezTo>
                  <a:pt x="679863" y="1620982"/>
                  <a:pt x="794657" y="1579419"/>
                  <a:pt x="878774" y="1537855"/>
                </a:cubicBezTo>
                <a:cubicBezTo>
                  <a:pt x="962891" y="1496291"/>
                  <a:pt x="975756" y="1506187"/>
                  <a:pt x="1110343" y="1395351"/>
                </a:cubicBezTo>
                <a:cubicBezTo>
                  <a:pt x="1244930" y="1284515"/>
                  <a:pt x="1527959" y="1014350"/>
                  <a:pt x="1686297" y="872836"/>
                </a:cubicBezTo>
                <a:cubicBezTo>
                  <a:pt x="1844635" y="731322"/>
                  <a:pt x="1943595" y="635330"/>
                  <a:pt x="2060369" y="546265"/>
                </a:cubicBezTo>
                <a:cubicBezTo>
                  <a:pt x="2177143" y="457200"/>
                  <a:pt x="2286990" y="396834"/>
                  <a:pt x="2386941" y="338447"/>
                </a:cubicBezTo>
                <a:cubicBezTo>
                  <a:pt x="2486892" y="280060"/>
                  <a:pt x="2569029" y="235527"/>
                  <a:pt x="2660073" y="195943"/>
                </a:cubicBezTo>
                <a:cubicBezTo>
                  <a:pt x="2751117" y="156358"/>
                  <a:pt x="2814453" y="133597"/>
                  <a:pt x="2933206" y="100940"/>
                </a:cubicBezTo>
                <a:cubicBezTo>
                  <a:pt x="3051959" y="68283"/>
                  <a:pt x="3212276" y="34141"/>
                  <a:pt x="3372593" y="0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09850" y="2868613"/>
            <a:ext cx="3360738" cy="1860550"/>
          </a:xfrm>
          <a:custGeom>
            <a:avLst/>
            <a:gdLst>
              <a:gd name="connsiteX0" fmla="*/ 0 w 3360717"/>
              <a:gd name="connsiteY0" fmla="*/ 1852551 h 1861477"/>
              <a:gd name="connsiteX1" fmla="*/ 362197 w 3360717"/>
              <a:gd name="connsiteY1" fmla="*/ 1858488 h 1861477"/>
              <a:gd name="connsiteX2" fmla="*/ 564078 w 3360717"/>
              <a:gd name="connsiteY2" fmla="*/ 1810987 h 1861477"/>
              <a:gd name="connsiteX3" fmla="*/ 825335 w 3360717"/>
              <a:gd name="connsiteY3" fmla="*/ 1632857 h 1861477"/>
              <a:gd name="connsiteX4" fmla="*/ 1068779 w 3360717"/>
              <a:gd name="connsiteY4" fmla="*/ 1484415 h 1861477"/>
              <a:gd name="connsiteX5" fmla="*/ 1472540 w 3360717"/>
              <a:gd name="connsiteY5" fmla="*/ 1312223 h 1861477"/>
              <a:gd name="connsiteX6" fmla="*/ 1793174 w 3360717"/>
              <a:gd name="connsiteY6" fmla="*/ 1151906 h 1861477"/>
              <a:gd name="connsiteX7" fmla="*/ 2576945 w 3360717"/>
              <a:gd name="connsiteY7" fmla="*/ 629392 h 1861477"/>
              <a:gd name="connsiteX8" fmla="*/ 2980706 w 3360717"/>
              <a:gd name="connsiteY8" fmla="*/ 308758 h 1861477"/>
              <a:gd name="connsiteX9" fmla="*/ 3360717 w 3360717"/>
              <a:gd name="connsiteY9" fmla="*/ 0 h 18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0717" h="1861477">
                <a:moveTo>
                  <a:pt x="0" y="1852551"/>
                </a:moveTo>
                <a:cubicBezTo>
                  <a:pt x="134092" y="1858983"/>
                  <a:pt x="268184" y="1865415"/>
                  <a:pt x="362197" y="1858488"/>
                </a:cubicBezTo>
                <a:cubicBezTo>
                  <a:pt x="456210" y="1851561"/>
                  <a:pt x="486888" y="1848592"/>
                  <a:pt x="564078" y="1810987"/>
                </a:cubicBezTo>
                <a:cubicBezTo>
                  <a:pt x="641268" y="1773382"/>
                  <a:pt x="741218" y="1687286"/>
                  <a:pt x="825335" y="1632857"/>
                </a:cubicBezTo>
                <a:cubicBezTo>
                  <a:pt x="909452" y="1578428"/>
                  <a:pt x="960912" y="1537854"/>
                  <a:pt x="1068779" y="1484415"/>
                </a:cubicBezTo>
                <a:cubicBezTo>
                  <a:pt x="1176646" y="1430976"/>
                  <a:pt x="1351808" y="1367641"/>
                  <a:pt x="1472540" y="1312223"/>
                </a:cubicBezTo>
                <a:cubicBezTo>
                  <a:pt x="1593273" y="1256805"/>
                  <a:pt x="1609106" y="1265711"/>
                  <a:pt x="1793174" y="1151906"/>
                </a:cubicBezTo>
                <a:cubicBezTo>
                  <a:pt x="1977242" y="1038101"/>
                  <a:pt x="2379023" y="769917"/>
                  <a:pt x="2576945" y="629392"/>
                </a:cubicBezTo>
                <a:cubicBezTo>
                  <a:pt x="2774867" y="488867"/>
                  <a:pt x="2980706" y="308758"/>
                  <a:pt x="2980706" y="308758"/>
                </a:cubicBezTo>
                <a:lnTo>
                  <a:pt x="3360717" y="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98738" y="3211513"/>
            <a:ext cx="3367087" cy="1543050"/>
          </a:xfrm>
          <a:custGeom>
            <a:avLst/>
            <a:gdLst>
              <a:gd name="connsiteX0" fmla="*/ 0 w 3366655"/>
              <a:gd name="connsiteY0" fmla="*/ 1508167 h 1542205"/>
              <a:gd name="connsiteX1" fmla="*/ 374073 w 3366655"/>
              <a:gd name="connsiteY1" fmla="*/ 1537855 h 1542205"/>
              <a:gd name="connsiteX2" fmla="*/ 623455 w 3366655"/>
              <a:gd name="connsiteY2" fmla="*/ 1425039 h 1542205"/>
              <a:gd name="connsiteX3" fmla="*/ 860961 w 3366655"/>
              <a:gd name="connsiteY3" fmla="*/ 1211283 h 1542205"/>
              <a:gd name="connsiteX4" fmla="*/ 1098468 w 3366655"/>
              <a:gd name="connsiteY4" fmla="*/ 1033154 h 1542205"/>
              <a:gd name="connsiteX5" fmla="*/ 1549730 w 3366655"/>
              <a:gd name="connsiteY5" fmla="*/ 754083 h 1542205"/>
              <a:gd name="connsiteX6" fmla="*/ 1876302 w 3366655"/>
              <a:gd name="connsiteY6" fmla="*/ 564078 h 1542205"/>
              <a:gd name="connsiteX7" fmla="*/ 2511632 w 3366655"/>
              <a:gd name="connsiteY7" fmla="*/ 267195 h 1542205"/>
              <a:gd name="connsiteX8" fmla="*/ 3366655 w 3366655"/>
              <a:gd name="connsiteY8" fmla="*/ 0 h 154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655" h="1542205">
                <a:moveTo>
                  <a:pt x="0" y="1508167"/>
                </a:moveTo>
                <a:cubicBezTo>
                  <a:pt x="135082" y="1529938"/>
                  <a:pt x="270164" y="1551710"/>
                  <a:pt x="374073" y="1537855"/>
                </a:cubicBezTo>
                <a:cubicBezTo>
                  <a:pt x="477982" y="1524000"/>
                  <a:pt x="542307" y="1479468"/>
                  <a:pt x="623455" y="1425039"/>
                </a:cubicBezTo>
                <a:cubicBezTo>
                  <a:pt x="704603" y="1370610"/>
                  <a:pt x="781792" y="1276597"/>
                  <a:pt x="860961" y="1211283"/>
                </a:cubicBezTo>
                <a:cubicBezTo>
                  <a:pt x="940130" y="1145969"/>
                  <a:pt x="983673" y="1109354"/>
                  <a:pt x="1098468" y="1033154"/>
                </a:cubicBezTo>
                <a:cubicBezTo>
                  <a:pt x="1213263" y="956954"/>
                  <a:pt x="1420091" y="832262"/>
                  <a:pt x="1549730" y="754083"/>
                </a:cubicBezTo>
                <a:cubicBezTo>
                  <a:pt x="1679369" y="675904"/>
                  <a:pt x="1715985" y="645226"/>
                  <a:pt x="1876302" y="564078"/>
                </a:cubicBezTo>
                <a:cubicBezTo>
                  <a:pt x="2036619" y="482930"/>
                  <a:pt x="2263240" y="361208"/>
                  <a:pt x="2511632" y="267195"/>
                </a:cubicBezTo>
                <a:cubicBezTo>
                  <a:pt x="2760024" y="173182"/>
                  <a:pt x="3063339" y="86591"/>
                  <a:pt x="3366655" y="0"/>
                </a:cubicBezTo>
              </a:path>
            </a:pathLst>
          </a:cu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8738" y="2743200"/>
            <a:ext cx="3371850" cy="2155825"/>
          </a:xfrm>
          <a:custGeom>
            <a:avLst/>
            <a:gdLst>
              <a:gd name="connsiteX0" fmla="*/ 0 w 3372593"/>
              <a:gd name="connsiteY0" fmla="*/ 2155371 h 2155371"/>
              <a:gd name="connsiteX1" fmla="*/ 385948 w 3372593"/>
              <a:gd name="connsiteY1" fmla="*/ 1840675 h 2155371"/>
              <a:gd name="connsiteX2" fmla="*/ 795647 w 3372593"/>
              <a:gd name="connsiteY2" fmla="*/ 1585356 h 2155371"/>
              <a:gd name="connsiteX3" fmla="*/ 1436915 w 3372593"/>
              <a:gd name="connsiteY3" fmla="*/ 1229096 h 2155371"/>
              <a:gd name="connsiteX4" fmla="*/ 2262250 w 3372593"/>
              <a:gd name="connsiteY4" fmla="*/ 760021 h 2155371"/>
              <a:gd name="connsiteX5" fmla="*/ 2826328 w 3372593"/>
              <a:gd name="connsiteY5" fmla="*/ 380010 h 2155371"/>
              <a:gd name="connsiteX6" fmla="*/ 3372593 w 3372593"/>
              <a:gd name="connsiteY6" fmla="*/ 0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2593" h="2155371">
                <a:moveTo>
                  <a:pt x="0" y="2155371"/>
                </a:moveTo>
                <a:cubicBezTo>
                  <a:pt x="126670" y="2045524"/>
                  <a:pt x="253340" y="1935677"/>
                  <a:pt x="385948" y="1840675"/>
                </a:cubicBezTo>
                <a:cubicBezTo>
                  <a:pt x="518556" y="1745672"/>
                  <a:pt x="620486" y="1687286"/>
                  <a:pt x="795647" y="1585356"/>
                </a:cubicBezTo>
                <a:cubicBezTo>
                  <a:pt x="970808" y="1483426"/>
                  <a:pt x="1436915" y="1229096"/>
                  <a:pt x="1436915" y="1229096"/>
                </a:cubicBezTo>
                <a:cubicBezTo>
                  <a:pt x="1681349" y="1091540"/>
                  <a:pt x="2030681" y="901535"/>
                  <a:pt x="2262250" y="760021"/>
                </a:cubicBezTo>
                <a:cubicBezTo>
                  <a:pt x="2493819" y="618507"/>
                  <a:pt x="2641271" y="506680"/>
                  <a:pt x="2826328" y="380010"/>
                </a:cubicBezTo>
                <a:cubicBezTo>
                  <a:pt x="3011385" y="253340"/>
                  <a:pt x="3191989" y="126670"/>
                  <a:pt x="3372593" y="0"/>
                </a:cubicBezTo>
              </a:path>
            </a:pathLst>
          </a:custGeom>
          <a:ln w="381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81275" y="3200400"/>
            <a:ext cx="3402013" cy="604838"/>
          </a:xfrm>
          <a:custGeom>
            <a:avLst/>
            <a:gdLst>
              <a:gd name="connsiteX0" fmla="*/ 0 w 3402945"/>
              <a:gd name="connsiteY0" fmla="*/ 562262 h 605161"/>
              <a:gd name="connsiteX1" fmla="*/ 368135 w 3402945"/>
              <a:gd name="connsiteY1" fmla="*/ 597888 h 605161"/>
              <a:gd name="connsiteX2" fmla="*/ 1692234 w 3402945"/>
              <a:gd name="connsiteY2" fmla="*/ 603826 h 605161"/>
              <a:gd name="connsiteX3" fmla="*/ 2054432 w 3402945"/>
              <a:gd name="connsiteY3" fmla="*/ 580075 h 605161"/>
              <a:gd name="connsiteX4" fmla="*/ 2529445 w 3402945"/>
              <a:gd name="connsiteY4" fmla="*/ 467260 h 605161"/>
              <a:gd name="connsiteX5" fmla="*/ 3105398 w 3402945"/>
              <a:gd name="connsiteY5" fmla="*/ 182252 h 605161"/>
              <a:gd name="connsiteX6" fmla="*/ 3378530 w 3402945"/>
              <a:gd name="connsiteY6" fmla="*/ 15997 h 605161"/>
              <a:gd name="connsiteX7" fmla="*/ 3372593 w 3402945"/>
              <a:gd name="connsiteY7" fmla="*/ 1599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945" h="605161">
                <a:moveTo>
                  <a:pt x="0" y="562262"/>
                </a:moveTo>
                <a:cubicBezTo>
                  <a:pt x="43048" y="576611"/>
                  <a:pt x="86096" y="590961"/>
                  <a:pt x="368135" y="597888"/>
                </a:cubicBezTo>
                <a:cubicBezTo>
                  <a:pt x="650174" y="604815"/>
                  <a:pt x="1411185" y="606795"/>
                  <a:pt x="1692234" y="603826"/>
                </a:cubicBezTo>
                <a:cubicBezTo>
                  <a:pt x="1973283" y="600857"/>
                  <a:pt x="1914897" y="602836"/>
                  <a:pt x="2054432" y="580075"/>
                </a:cubicBezTo>
                <a:cubicBezTo>
                  <a:pt x="2193967" y="557314"/>
                  <a:pt x="2354284" y="533564"/>
                  <a:pt x="2529445" y="467260"/>
                </a:cubicBezTo>
                <a:cubicBezTo>
                  <a:pt x="2704606" y="400956"/>
                  <a:pt x="2963884" y="257462"/>
                  <a:pt x="3105398" y="182252"/>
                </a:cubicBezTo>
                <a:cubicBezTo>
                  <a:pt x="3246912" y="107042"/>
                  <a:pt x="3333998" y="43706"/>
                  <a:pt x="3378530" y="15997"/>
                </a:cubicBezTo>
                <a:cubicBezTo>
                  <a:pt x="3423062" y="-11712"/>
                  <a:pt x="3397827" y="2142"/>
                  <a:pt x="3372593" y="15997"/>
                </a:cubicBezTo>
              </a:path>
            </a:pathLst>
          </a:cu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81275" y="2381250"/>
            <a:ext cx="3384550" cy="2041525"/>
          </a:xfrm>
          <a:custGeom>
            <a:avLst/>
            <a:gdLst>
              <a:gd name="connsiteX0" fmla="*/ 0 w 3384468"/>
              <a:gd name="connsiteY0" fmla="*/ 2042555 h 2042555"/>
              <a:gd name="connsiteX1" fmla="*/ 528452 w 3384468"/>
              <a:gd name="connsiteY1" fmla="*/ 1769423 h 2042555"/>
              <a:gd name="connsiteX2" fmla="*/ 973777 w 3384468"/>
              <a:gd name="connsiteY2" fmla="*/ 1419101 h 2042555"/>
              <a:gd name="connsiteX3" fmla="*/ 1401289 w 3384468"/>
              <a:gd name="connsiteY3" fmla="*/ 1122218 h 2042555"/>
              <a:gd name="connsiteX4" fmla="*/ 1965367 w 3384468"/>
              <a:gd name="connsiteY4" fmla="*/ 807522 h 2042555"/>
              <a:gd name="connsiteX5" fmla="*/ 2576946 w 3384468"/>
              <a:gd name="connsiteY5" fmla="*/ 498763 h 2042555"/>
              <a:gd name="connsiteX6" fmla="*/ 2974769 w 3384468"/>
              <a:gd name="connsiteY6" fmla="*/ 273132 h 2042555"/>
              <a:gd name="connsiteX7" fmla="*/ 3384468 w 3384468"/>
              <a:gd name="connsiteY7" fmla="*/ 0 h 204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468" h="2042555">
                <a:moveTo>
                  <a:pt x="0" y="2042555"/>
                </a:moveTo>
                <a:cubicBezTo>
                  <a:pt x="183078" y="1957943"/>
                  <a:pt x="366156" y="1873332"/>
                  <a:pt x="528452" y="1769423"/>
                </a:cubicBezTo>
                <a:cubicBezTo>
                  <a:pt x="690748" y="1665514"/>
                  <a:pt x="828304" y="1526968"/>
                  <a:pt x="973777" y="1419101"/>
                </a:cubicBezTo>
                <a:cubicBezTo>
                  <a:pt x="1119250" y="1311234"/>
                  <a:pt x="1236024" y="1224148"/>
                  <a:pt x="1401289" y="1122218"/>
                </a:cubicBezTo>
                <a:cubicBezTo>
                  <a:pt x="1566554" y="1020288"/>
                  <a:pt x="1769424" y="911431"/>
                  <a:pt x="1965367" y="807522"/>
                </a:cubicBezTo>
                <a:cubicBezTo>
                  <a:pt x="2161310" y="703613"/>
                  <a:pt x="2408712" y="587828"/>
                  <a:pt x="2576946" y="498763"/>
                </a:cubicBezTo>
                <a:cubicBezTo>
                  <a:pt x="2745180" y="409698"/>
                  <a:pt x="2840182" y="356259"/>
                  <a:pt x="2974769" y="273132"/>
                </a:cubicBezTo>
                <a:cubicBezTo>
                  <a:pt x="3109356" y="190005"/>
                  <a:pt x="3246912" y="95002"/>
                  <a:pt x="3384468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86038" y="2725738"/>
            <a:ext cx="3379787" cy="1573212"/>
          </a:xfrm>
          <a:custGeom>
            <a:avLst/>
            <a:gdLst>
              <a:gd name="connsiteX0" fmla="*/ 0 w 3378530"/>
              <a:gd name="connsiteY0" fmla="*/ 1573481 h 1573481"/>
              <a:gd name="connsiteX1" fmla="*/ 617517 w 3378530"/>
              <a:gd name="connsiteY1" fmla="*/ 1252847 h 1573481"/>
              <a:gd name="connsiteX2" fmla="*/ 1092530 w 3378530"/>
              <a:gd name="connsiteY2" fmla="*/ 932213 h 1573481"/>
              <a:gd name="connsiteX3" fmla="*/ 1454727 w 3378530"/>
              <a:gd name="connsiteY3" fmla="*/ 676894 h 1573481"/>
              <a:gd name="connsiteX4" fmla="*/ 1959429 w 3378530"/>
              <a:gd name="connsiteY4" fmla="*/ 385948 h 1573481"/>
              <a:gd name="connsiteX5" fmla="*/ 2434442 w 3378530"/>
              <a:gd name="connsiteY5" fmla="*/ 190005 h 1573481"/>
              <a:gd name="connsiteX6" fmla="*/ 2826327 w 3378530"/>
              <a:gd name="connsiteY6" fmla="*/ 89065 h 1573481"/>
              <a:gd name="connsiteX7" fmla="*/ 3378530 w 3378530"/>
              <a:gd name="connsiteY7" fmla="*/ 0 h 157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8530" h="1573481">
                <a:moveTo>
                  <a:pt x="0" y="1573481"/>
                </a:moveTo>
                <a:cubicBezTo>
                  <a:pt x="217714" y="1466603"/>
                  <a:pt x="435429" y="1359725"/>
                  <a:pt x="617517" y="1252847"/>
                </a:cubicBezTo>
                <a:cubicBezTo>
                  <a:pt x="799605" y="1145969"/>
                  <a:pt x="952995" y="1028205"/>
                  <a:pt x="1092530" y="932213"/>
                </a:cubicBezTo>
                <a:cubicBezTo>
                  <a:pt x="1232065" y="836221"/>
                  <a:pt x="1310244" y="767938"/>
                  <a:pt x="1454727" y="676894"/>
                </a:cubicBezTo>
                <a:cubicBezTo>
                  <a:pt x="1599210" y="585850"/>
                  <a:pt x="1796143" y="467096"/>
                  <a:pt x="1959429" y="385948"/>
                </a:cubicBezTo>
                <a:cubicBezTo>
                  <a:pt x="2122715" y="304800"/>
                  <a:pt x="2289959" y="239485"/>
                  <a:pt x="2434442" y="190005"/>
                </a:cubicBezTo>
                <a:cubicBezTo>
                  <a:pt x="2578925" y="140524"/>
                  <a:pt x="2668979" y="120732"/>
                  <a:pt x="2826327" y="89065"/>
                </a:cubicBezTo>
                <a:cubicBezTo>
                  <a:pt x="2983675" y="57397"/>
                  <a:pt x="3378530" y="0"/>
                  <a:pt x="337853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1241425" y="20685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10000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1241425" y="26828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1000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1241425" y="329723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1241425" y="3913188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10</a:t>
            </a: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1241425" y="45275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7184" name="TextBox 20"/>
          <p:cNvSpPr txBox="1">
            <a:spLocks noChangeArrowheads="1"/>
          </p:cNvSpPr>
          <p:nvPr/>
        </p:nvSpPr>
        <p:spPr bwMode="auto">
          <a:xfrm>
            <a:off x="1241425" y="5141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85" name="TextBox 21"/>
          <p:cNvSpPr txBox="1">
            <a:spLocks noChangeArrowheads="1"/>
          </p:cNvSpPr>
          <p:nvPr/>
        </p:nvSpPr>
        <p:spPr bwMode="auto">
          <a:xfrm>
            <a:off x="1089025" y="146526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100000</a:t>
            </a:r>
          </a:p>
        </p:txBody>
      </p:sp>
      <p:sp>
        <p:nvSpPr>
          <p:cNvPr id="7186" name="TextBox 15"/>
          <p:cNvSpPr txBox="1">
            <a:spLocks noChangeArrowheads="1"/>
          </p:cNvSpPr>
          <p:nvPr/>
        </p:nvSpPr>
        <p:spPr bwMode="auto">
          <a:xfrm rot="-5400000">
            <a:off x="-952500" y="3206750"/>
            <a:ext cx="388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Deaths per 100,000 per year</a:t>
            </a:r>
          </a:p>
        </p:txBody>
      </p:sp>
      <p:sp>
        <p:nvSpPr>
          <p:cNvPr id="7187" name="TextBox 22"/>
          <p:cNvSpPr txBox="1">
            <a:spLocks noChangeArrowheads="1"/>
          </p:cNvSpPr>
          <p:nvPr/>
        </p:nvSpPr>
        <p:spPr bwMode="auto">
          <a:xfrm rot="-2087855">
            <a:off x="2011363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15-24</a:t>
            </a:r>
          </a:p>
        </p:txBody>
      </p:sp>
      <p:sp>
        <p:nvSpPr>
          <p:cNvPr id="7188" name="TextBox 24"/>
          <p:cNvSpPr txBox="1">
            <a:spLocks noChangeArrowheads="1"/>
          </p:cNvSpPr>
          <p:nvPr/>
        </p:nvSpPr>
        <p:spPr bwMode="auto">
          <a:xfrm rot="-2087855">
            <a:off x="2492375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25-34</a:t>
            </a:r>
          </a:p>
        </p:txBody>
      </p:sp>
      <p:sp>
        <p:nvSpPr>
          <p:cNvPr id="7189" name="TextBox 25"/>
          <p:cNvSpPr txBox="1">
            <a:spLocks noChangeArrowheads="1"/>
          </p:cNvSpPr>
          <p:nvPr/>
        </p:nvSpPr>
        <p:spPr bwMode="auto">
          <a:xfrm rot="-2087855">
            <a:off x="2973388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35-44</a:t>
            </a:r>
          </a:p>
        </p:txBody>
      </p:sp>
      <p:sp>
        <p:nvSpPr>
          <p:cNvPr id="7190" name="TextBox 26"/>
          <p:cNvSpPr txBox="1">
            <a:spLocks noChangeArrowheads="1"/>
          </p:cNvSpPr>
          <p:nvPr/>
        </p:nvSpPr>
        <p:spPr bwMode="auto">
          <a:xfrm rot="-2087855">
            <a:off x="3454400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45-54</a:t>
            </a:r>
          </a:p>
        </p:txBody>
      </p:sp>
      <p:sp>
        <p:nvSpPr>
          <p:cNvPr id="7191" name="TextBox 27"/>
          <p:cNvSpPr txBox="1">
            <a:spLocks noChangeArrowheads="1"/>
          </p:cNvSpPr>
          <p:nvPr/>
        </p:nvSpPr>
        <p:spPr bwMode="auto">
          <a:xfrm rot="-2087855">
            <a:off x="3937000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55-64</a:t>
            </a:r>
          </a:p>
        </p:txBody>
      </p:sp>
      <p:sp>
        <p:nvSpPr>
          <p:cNvPr id="7192" name="TextBox 28"/>
          <p:cNvSpPr txBox="1">
            <a:spLocks noChangeArrowheads="1"/>
          </p:cNvSpPr>
          <p:nvPr/>
        </p:nvSpPr>
        <p:spPr bwMode="auto">
          <a:xfrm rot="-2087855">
            <a:off x="4418013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65-74</a:t>
            </a:r>
          </a:p>
        </p:txBody>
      </p:sp>
      <p:sp>
        <p:nvSpPr>
          <p:cNvPr id="7193" name="TextBox 29"/>
          <p:cNvSpPr txBox="1">
            <a:spLocks noChangeArrowheads="1"/>
          </p:cNvSpPr>
          <p:nvPr/>
        </p:nvSpPr>
        <p:spPr bwMode="auto">
          <a:xfrm rot="-2087855">
            <a:off x="4899025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75-84</a:t>
            </a:r>
          </a:p>
        </p:txBody>
      </p:sp>
      <p:sp>
        <p:nvSpPr>
          <p:cNvPr id="7194" name="TextBox 30"/>
          <p:cNvSpPr txBox="1">
            <a:spLocks noChangeArrowheads="1"/>
          </p:cNvSpPr>
          <p:nvPr/>
        </p:nvSpPr>
        <p:spPr bwMode="auto">
          <a:xfrm rot="-2087855">
            <a:off x="5380038" y="56927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85+</a:t>
            </a:r>
          </a:p>
        </p:txBody>
      </p:sp>
      <p:grpSp>
        <p:nvGrpSpPr>
          <p:cNvPr id="7195" name="Group 31"/>
          <p:cNvGrpSpPr>
            <a:grpSpLocks/>
          </p:cNvGrpSpPr>
          <p:nvPr/>
        </p:nvGrpSpPr>
        <p:grpSpPr bwMode="auto">
          <a:xfrm>
            <a:off x="7467600" y="2286000"/>
            <a:ext cx="2286000" cy="3078163"/>
            <a:chOff x="7086600" y="3364468"/>
            <a:chExt cx="1828800" cy="3078668"/>
          </a:xfrm>
        </p:grpSpPr>
        <p:sp>
          <p:nvSpPr>
            <p:cNvPr id="7221" name="TextBox 23"/>
            <p:cNvSpPr txBox="1">
              <a:spLocks noChangeArrowheads="1"/>
            </p:cNvSpPr>
            <p:nvPr/>
          </p:nvSpPr>
          <p:spPr bwMode="auto">
            <a:xfrm>
              <a:off x="7086600" y="3364468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Heart disease</a:t>
              </a:r>
            </a:p>
          </p:txBody>
        </p:sp>
        <p:sp>
          <p:nvSpPr>
            <p:cNvPr id="7222" name="TextBox 32"/>
            <p:cNvSpPr txBox="1">
              <a:spLocks noChangeArrowheads="1"/>
            </p:cNvSpPr>
            <p:nvPr/>
          </p:nvSpPr>
          <p:spPr bwMode="auto">
            <a:xfrm>
              <a:off x="7086600" y="3703135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Cancer</a:t>
              </a:r>
            </a:p>
          </p:txBody>
        </p:sp>
        <p:sp>
          <p:nvSpPr>
            <p:cNvPr id="7223" name="TextBox 33"/>
            <p:cNvSpPr txBox="1">
              <a:spLocks noChangeArrowheads="1"/>
            </p:cNvSpPr>
            <p:nvPr/>
          </p:nvSpPr>
          <p:spPr bwMode="auto">
            <a:xfrm>
              <a:off x="7086600" y="4041802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Stroke</a:t>
              </a:r>
            </a:p>
          </p:txBody>
        </p:sp>
        <p:sp>
          <p:nvSpPr>
            <p:cNvPr id="7224" name="TextBox 34"/>
            <p:cNvSpPr txBox="1">
              <a:spLocks noChangeArrowheads="1"/>
            </p:cNvSpPr>
            <p:nvPr/>
          </p:nvSpPr>
          <p:spPr bwMode="auto">
            <a:xfrm>
              <a:off x="7086600" y="4380469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Emphysema</a:t>
              </a:r>
            </a:p>
          </p:txBody>
        </p:sp>
        <p:sp>
          <p:nvSpPr>
            <p:cNvPr id="7225" name="TextBox 35"/>
            <p:cNvSpPr txBox="1">
              <a:spLocks noChangeArrowheads="1"/>
            </p:cNvSpPr>
            <p:nvPr/>
          </p:nvSpPr>
          <p:spPr bwMode="auto">
            <a:xfrm>
              <a:off x="7086600" y="4719136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Pneumonia</a:t>
              </a:r>
            </a:p>
          </p:txBody>
        </p:sp>
        <p:sp>
          <p:nvSpPr>
            <p:cNvPr id="7226" name="TextBox 36"/>
            <p:cNvSpPr txBox="1">
              <a:spLocks noChangeArrowheads="1"/>
            </p:cNvSpPr>
            <p:nvPr/>
          </p:nvSpPr>
          <p:spPr bwMode="auto">
            <a:xfrm>
              <a:off x="7086600" y="5057803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Diabetes</a:t>
              </a:r>
            </a:p>
          </p:txBody>
        </p:sp>
        <p:sp>
          <p:nvSpPr>
            <p:cNvPr id="7227" name="TextBox 37"/>
            <p:cNvSpPr txBox="1">
              <a:spLocks noChangeArrowheads="1"/>
            </p:cNvSpPr>
            <p:nvPr/>
          </p:nvSpPr>
          <p:spPr bwMode="auto">
            <a:xfrm>
              <a:off x="7086600" y="539647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Accidents</a:t>
              </a:r>
            </a:p>
          </p:txBody>
        </p:sp>
        <p:sp>
          <p:nvSpPr>
            <p:cNvPr id="7228" name="TextBox 38"/>
            <p:cNvSpPr txBox="1">
              <a:spLocks noChangeArrowheads="1"/>
            </p:cNvSpPr>
            <p:nvPr/>
          </p:nvSpPr>
          <p:spPr bwMode="auto">
            <a:xfrm>
              <a:off x="7086600" y="5735137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Kidney disease</a:t>
              </a:r>
            </a:p>
          </p:txBody>
        </p:sp>
        <p:sp>
          <p:nvSpPr>
            <p:cNvPr id="7229" name="TextBox 39"/>
            <p:cNvSpPr txBox="1">
              <a:spLocks noChangeArrowheads="1"/>
            </p:cNvSpPr>
            <p:nvPr/>
          </p:nvSpPr>
          <p:spPr bwMode="auto">
            <a:xfrm>
              <a:off x="7086600" y="6073804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Alzheimer’s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6705600" y="2470150"/>
            <a:ext cx="6858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05600" y="3146425"/>
            <a:ext cx="685800" cy="0"/>
          </a:xfrm>
          <a:prstGeom prst="lin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05600" y="3484563"/>
            <a:ext cx="685800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05600" y="3821113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05600" y="4159250"/>
            <a:ext cx="6858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05600" y="4497388"/>
            <a:ext cx="685800" cy="0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05600" y="4833938"/>
            <a:ext cx="685800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05600" y="5172075"/>
            <a:ext cx="685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5600" y="280828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79625" y="1655763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79625" y="2268538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79625" y="2882900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079625" y="3495675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079625" y="4108450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079625" y="4721225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79625" y="5334000"/>
            <a:ext cx="9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938712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5418137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459287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979862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3500437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019425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2540000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897562" y="5486401"/>
            <a:ext cx="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0" name="Text Box 2"/>
          <p:cNvSpPr txBox="1">
            <a:spLocks noChangeArrowheads="1"/>
          </p:cNvSpPr>
          <p:nvPr/>
        </p:nvSpPr>
        <p:spPr bwMode="auto">
          <a:xfrm>
            <a:off x="-152400" y="152400"/>
            <a:ext cx="960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SzPct val="150000"/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Age </a:t>
            </a:r>
            <a:r>
              <a:rPr lang="en-US" altLang="en-US" sz="3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Itself </a:t>
            </a: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is the </a:t>
            </a:r>
            <a:r>
              <a:rPr lang="en-US" altLang="en-US" sz="3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Strongest Risk Factor </a:t>
            </a:r>
            <a:endParaRPr lang="en-US" altLang="en-US" sz="36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3300"/>
              </a:buClr>
              <a:buSzPct val="150000"/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for </a:t>
            </a:r>
            <a:r>
              <a:rPr lang="en-US" altLang="en-US" sz="3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Age-Related </a:t>
            </a: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D</a:t>
            </a:r>
            <a:r>
              <a:rPr lang="en-US" altLang="en-US" sz="3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iseases </a:t>
            </a:r>
            <a:endParaRPr lang="en-US" altLang="en-US" sz="3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066800" y="424190"/>
            <a:ext cx="7015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Strategies </a:t>
            </a: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for an Aging Society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3075" y="4034141"/>
            <a:ext cx="8366125" cy="1715188"/>
            <a:chOff x="473075" y="4034141"/>
            <a:chExt cx="8366125" cy="1715188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473075" y="4825999"/>
              <a:ext cx="3200400" cy="92333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Delay aging 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ea typeface="ＭＳ Ｐゴシック" charset="0"/>
                </a:rPr>
                <a:t>by </a:t>
              </a:r>
              <a:r>
                <a:rPr lang="en-US" dirty="0">
                  <a:latin typeface="Arial" charset="0"/>
                  <a:ea typeface="ＭＳ Ｐゴシック" charset="0"/>
                </a:rPr>
                <a:t>targeting basic molecular processes of </a:t>
              </a:r>
              <a:r>
                <a:rPr lang="en-US" dirty="0" smtClean="0">
                  <a:latin typeface="Arial" charset="0"/>
                  <a:ea typeface="ＭＳ Ｐゴシック" charset="0"/>
                </a:rPr>
                <a:t>aging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00" name="Right Arrow 7"/>
            <p:cNvSpPr>
              <a:spLocks noChangeArrowheads="1"/>
            </p:cNvSpPr>
            <p:nvPr/>
          </p:nvSpPr>
          <p:spPr bwMode="auto">
            <a:xfrm>
              <a:off x="4016287" y="5105400"/>
              <a:ext cx="1371444" cy="378763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638800" y="4876800"/>
              <a:ext cx="3200400" cy="8302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Delay multiple age related diseases</a:t>
              </a:r>
            </a:p>
          </p:txBody>
        </p:sp>
        <p:sp>
          <p:nvSpPr>
            <p:cNvPr id="33802" name="TextBox 9"/>
            <p:cNvSpPr txBox="1">
              <a:spLocks noChangeArrowheads="1"/>
            </p:cNvSpPr>
            <p:nvPr/>
          </p:nvSpPr>
          <p:spPr bwMode="auto">
            <a:xfrm>
              <a:off x="3787713" y="4034141"/>
              <a:ext cx="1600018" cy="4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BETTER</a:t>
              </a:r>
              <a:endParaRPr lang="en-US" alt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913" y="1519535"/>
            <a:ext cx="8259762" cy="1751706"/>
            <a:chOff x="442913" y="1519535"/>
            <a:chExt cx="8259762" cy="175170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442913" y="2347911"/>
              <a:ext cx="3200400" cy="92333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Delay a specific </a:t>
              </a:r>
              <a:r>
                <a:rPr lang="en-US" dirty="0" smtClean="0">
                  <a:latin typeface="Arial" charset="0"/>
                  <a:ea typeface="ＭＳ Ｐゴシック" charset="0"/>
                </a:rPr>
                <a:t>disease through controlling specific risk factors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502275" y="2364639"/>
              <a:ext cx="32004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dirty="0" smtClean="0"/>
                <a:t>Good for the one disease</a:t>
              </a: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902075" y="2574925"/>
              <a:ext cx="1371600" cy="37782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8711" y="1519535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7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8138"/>
            <a:ext cx="7772400" cy="553998"/>
          </a:xfrm>
        </p:spPr>
        <p:txBody>
          <a:bodyPr/>
          <a:lstStyle/>
          <a:p>
            <a:r>
              <a:rPr lang="en-US" b="1" dirty="0" smtClean="0"/>
              <a:t>What Do </a:t>
            </a:r>
            <a:r>
              <a:rPr lang="en-US" b="1" dirty="0"/>
              <a:t>T</a:t>
            </a:r>
            <a:r>
              <a:rPr lang="en-US" b="1" dirty="0" smtClean="0"/>
              <a:t>hese </a:t>
            </a:r>
            <a:r>
              <a:rPr lang="en-US" b="1" dirty="0"/>
              <a:t>H</a:t>
            </a:r>
            <a:r>
              <a:rPr lang="en-US" b="1" dirty="0" smtClean="0"/>
              <a:t>ave in Common?</a:t>
            </a:r>
            <a:endParaRPr lang="en-US" b="1" dirty="0"/>
          </a:p>
        </p:txBody>
      </p:sp>
      <p:pic>
        <p:nvPicPr>
          <p:cNvPr id="4098" name="Picture 2" descr="Image result for fruit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7432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nemat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nemat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nemato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ematod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nematod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nematod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s://www.cdfa.ca.gov/plant/ppd/nematology/images/Hemicycliophora_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40355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dn.c.photoshelter.com/img-get2/I0000FiVv2No74f0/fit=1000x750/090227E-SINCLAIR-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1447800"/>
            <a:ext cx="2343785" cy="15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criver.com/getmetafile/b4a1ffdc-092e-4ef4-ad8d-470de5712b8e/C57BL6N_Mouse_417x235.as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158804"/>
            <a:ext cx="3167062" cy="17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019" y="3124200"/>
            <a:ext cx="6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Yeast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1447800"/>
            <a:ext cx="120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Nemotode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06481" y="25908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Fruitfly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5905" y="53340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Mouse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0815" y="3810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Identify long lived individuals /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Tease out the underlying biological pathways that explain longevity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Find chemical compounds (drugs) that target these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Does giving these compounds to animals lead to increased life span?</a:t>
            </a:r>
          </a:p>
        </p:txBody>
      </p:sp>
    </p:spTree>
    <p:extLst>
      <p:ext uri="{BB962C8B-B14F-4D97-AF65-F5344CB8AC3E}">
        <p14:creationId xmlns:p14="http://schemas.microsoft.com/office/powerpoint/2010/main" val="41978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07996"/>
          </a:xfrm>
        </p:spPr>
        <p:txBody>
          <a:bodyPr/>
          <a:lstStyle/>
          <a:p>
            <a:r>
              <a:rPr lang="en-US" b="1" dirty="0" smtClean="0"/>
              <a:t>Interventions Testing Program Successes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28926"/>
              </p:ext>
            </p:extLst>
          </p:nvPr>
        </p:nvGraphicFramePr>
        <p:xfrm>
          <a:off x="914400" y="1905000"/>
          <a:ext cx="73152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Span Gains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Aspirin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Pain Relief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8% gain – males</a:t>
                      </a:r>
                    </a:p>
                    <a:p>
                      <a:r>
                        <a:rPr lang="en-US" b="1" dirty="0" smtClean="0"/>
                        <a:t>No gain - females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Acarbose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Diabetes</a:t>
                      </a:r>
                      <a:r>
                        <a:rPr lang="en-US" b="1" baseline="0" dirty="0" smtClean="0"/>
                        <a:t> Treatment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22% gain – males</a:t>
                      </a:r>
                    </a:p>
                    <a:p>
                      <a:r>
                        <a:rPr lang="en-US" b="1" dirty="0" smtClean="0"/>
                        <a:t>5% gain – females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NDGA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Skin</a:t>
                      </a:r>
                      <a:r>
                        <a:rPr lang="en-US" b="1" baseline="0" dirty="0" smtClean="0"/>
                        <a:t> ailments (topical)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8-10% gain – males</a:t>
                      </a:r>
                    </a:p>
                    <a:p>
                      <a:r>
                        <a:rPr lang="en-US" b="1" dirty="0" smtClean="0"/>
                        <a:t>No gain – females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17-</a:t>
                      </a:r>
                      <a:r>
                        <a:rPr lang="el-GR" b="1" dirty="0" smtClean="0"/>
                        <a:t>α</a:t>
                      </a:r>
                      <a:r>
                        <a:rPr lang="en-US" b="1" dirty="0" smtClean="0"/>
                        <a:t>-estradiol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Hair loss (topical)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12% gain – males</a:t>
                      </a:r>
                    </a:p>
                    <a:p>
                      <a:r>
                        <a:rPr lang="en-US" b="1" dirty="0" smtClean="0"/>
                        <a:t>No gain - females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Rapamycin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Immunosuppressant</a:t>
                      </a:r>
                      <a:r>
                        <a:rPr lang="en-US" b="1" baseline="0" dirty="0" smtClean="0"/>
                        <a:t> / Immune Modulator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23% gain – males</a:t>
                      </a:r>
                    </a:p>
                    <a:p>
                      <a:r>
                        <a:rPr lang="en-US" b="1" dirty="0" smtClean="0"/>
                        <a:t>27% gain - females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726668"/>
            <a:ext cx="491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Some failures: Resveratrol, Simvastatin, </a:t>
            </a:r>
            <a:r>
              <a:rPr lang="en-US" b="1" dirty="0" err="1" smtClean="0"/>
              <a:t>Curcumin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6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1282700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Change in</a:t>
            </a:r>
          </a:p>
          <a:p>
            <a:pPr algn="ctr">
              <a:defRPr/>
            </a:pPr>
            <a:r>
              <a:rPr lang="en-US" sz="1400" dirty="0"/>
              <a:t>Cellular Gene</a:t>
            </a:r>
          </a:p>
          <a:p>
            <a:pPr algn="ctr">
              <a:defRPr/>
            </a:pPr>
            <a:r>
              <a:rPr lang="en-US" sz="1400" dirty="0"/>
              <a:t>Expression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376613"/>
            <a:ext cx="1069975" cy="738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Change in</a:t>
            </a:r>
          </a:p>
          <a:p>
            <a:pPr algn="ctr">
              <a:defRPr/>
            </a:pPr>
            <a:r>
              <a:rPr lang="en-US" sz="1400" dirty="0"/>
              <a:t>Cellular </a:t>
            </a:r>
          </a:p>
          <a:p>
            <a:pPr algn="ctr">
              <a:defRPr/>
            </a:pPr>
            <a:r>
              <a:rPr lang="en-US" sz="1400" dirty="0"/>
              <a:t>Physiology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309813"/>
            <a:ext cx="1641475" cy="738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Changes</a:t>
            </a:r>
          </a:p>
          <a:p>
            <a:pPr algn="ctr">
              <a:defRPr/>
            </a:pPr>
            <a:r>
              <a:rPr lang="en-US" sz="1400" dirty="0"/>
              <a:t>In Mortality Assoc.</a:t>
            </a:r>
          </a:p>
          <a:p>
            <a:pPr algn="ctr">
              <a:defRPr/>
            </a:pPr>
            <a:r>
              <a:rPr lang="en-US" sz="1400" dirty="0"/>
              <a:t>Biomarkers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352800"/>
            <a:ext cx="1611313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Slow Age-Related</a:t>
            </a:r>
          </a:p>
          <a:p>
            <a:pPr algn="ctr">
              <a:defRPr/>
            </a:pPr>
            <a:r>
              <a:rPr lang="en-US" sz="1400" dirty="0"/>
              <a:t>Physiologic</a:t>
            </a:r>
          </a:p>
          <a:p>
            <a:pPr algn="ctr">
              <a:defRPr/>
            </a:pPr>
            <a:r>
              <a:rPr lang="en-US" sz="1400" dirty="0"/>
              <a:t>Degeneration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638" y="2286000"/>
            <a:ext cx="1692275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Retard Emergence</a:t>
            </a:r>
          </a:p>
          <a:p>
            <a:pPr algn="ctr">
              <a:defRPr/>
            </a:pPr>
            <a:r>
              <a:rPr lang="en-US" sz="1400" dirty="0"/>
              <a:t>Of Age-Related </a:t>
            </a:r>
          </a:p>
          <a:p>
            <a:pPr algn="ctr">
              <a:defRPr/>
            </a:pPr>
            <a:r>
              <a:rPr lang="en-US" sz="1400" dirty="0"/>
              <a:t>Disease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3362325"/>
            <a:ext cx="14160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Lower Mortality</a:t>
            </a:r>
          </a:p>
          <a:p>
            <a:pPr algn="ctr">
              <a:defRPr/>
            </a:pPr>
            <a:r>
              <a:rPr lang="en-US" sz="1400" dirty="0"/>
              <a:t>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3113" y="2286000"/>
            <a:ext cx="942975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Extend</a:t>
            </a:r>
          </a:p>
          <a:p>
            <a:pPr algn="ctr">
              <a:defRPr/>
            </a:pPr>
            <a:r>
              <a:rPr lang="en-US" sz="1400" dirty="0"/>
              <a:t>Life Span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3400" y="3200400"/>
            <a:ext cx="7848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0505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30" name="Title 1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82000" cy="984885"/>
          </a:xfrm>
        </p:spPr>
        <p:txBody>
          <a:bodyPr/>
          <a:lstStyle/>
          <a:p>
            <a:r>
              <a:rPr lang="en-US" altLang="en-US" sz="3200" b="1" dirty="0" smtClean="0"/>
              <a:t>Strategies for Testing ‘Anti-Aging’ Drugs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4767263"/>
            <a:ext cx="7543800" cy="1938337"/>
            <a:chOff x="457200" y="4767263"/>
            <a:chExt cx="7543800" cy="1938337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57200" y="4767263"/>
              <a:ext cx="1382713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Time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Expense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Salience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981200" y="5029200"/>
              <a:ext cx="60198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505054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981200" y="5410200"/>
              <a:ext cx="60198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505054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981200" y="5791200"/>
              <a:ext cx="54864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505054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" y="4267200"/>
            <a:ext cx="190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FDA Interest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257800" y="4495800"/>
            <a:ext cx="1981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>
          <a:xfrm flipH="1">
            <a:off x="3429000" y="4495800"/>
            <a:ext cx="1828800" cy="238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4913" y="984647"/>
            <a:ext cx="7315200" cy="1107996"/>
          </a:xfrm>
        </p:spPr>
        <p:txBody>
          <a:bodyPr/>
          <a:lstStyle/>
          <a:p>
            <a:r>
              <a:rPr lang="en-US" b="1" dirty="0" smtClean="0"/>
              <a:t>Targeting Aging with Metformin (TAME)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04913" y="2171700"/>
            <a:ext cx="7315200" cy="738664"/>
          </a:xfrm>
        </p:spPr>
        <p:txBody>
          <a:bodyPr/>
          <a:lstStyle/>
          <a:p>
            <a:r>
              <a:rPr lang="en-US" dirty="0" smtClean="0"/>
              <a:t>A study to prevent the emergence of age-related disease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4149" y="3124200"/>
            <a:ext cx="80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Executive Committee:  Nir Barzilai, Jill Crandall, Mark Espeland, Stephen Kritchevsky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49244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accent1"/>
                </a:solidFill>
              </a:rPr>
              <a:t>Why Metformin?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85137"/>
              </p:ext>
            </p:extLst>
          </p:nvPr>
        </p:nvGraphicFramePr>
        <p:xfrm>
          <a:off x="381000" y="3581400"/>
          <a:ext cx="8305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519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Strength of association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 of type 2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++++</a:t>
                      </a:r>
                      <a:endParaRPr lang="en-US" sz="2400" dirty="0"/>
                    </a:p>
                  </a:txBody>
                  <a:tcPr/>
                </a:tc>
              </a:tr>
              <a:tr h="4519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 of CVD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+++</a:t>
                      </a:r>
                      <a:endParaRPr lang="en-US" sz="2400" dirty="0"/>
                    </a:p>
                  </a:txBody>
                  <a:tcPr/>
                </a:tc>
              </a:tr>
              <a:tr h="4519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 of cancer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++      (largely observational)</a:t>
                      </a:r>
                      <a:endParaRPr lang="en-US" sz="2400" dirty="0"/>
                    </a:p>
                  </a:txBody>
                  <a:tcPr/>
                </a:tc>
              </a:tr>
              <a:tr h="4519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 of dementia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 / -    (little</a:t>
                      </a:r>
                      <a:r>
                        <a:rPr lang="en-US" sz="2400" baseline="0" dirty="0" smtClean="0"/>
                        <a:t> data)</a:t>
                      </a:r>
                      <a:endParaRPr lang="en-US" sz="2400" dirty="0"/>
                    </a:p>
                  </a:txBody>
                  <a:tcPr/>
                </a:tc>
              </a:tr>
              <a:tr h="4519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Reduction in mortality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+++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838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modulates critical pathways in the biology of aging so it can be used to target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aging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delay or prevent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been used safely for over 60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available as generic drug and is inexpensive.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 data suggests broad anti-disease effects.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SM_template">
  <a:themeElements>
    <a:clrScheme name="Corporate Color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E7E38"/>
      </a:accent1>
      <a:accent2>
        <a:srgbClr val="FFD200"/>
      </a:accent2>
      <a:accent3>
        <a:srgbClr val="F07B05"/>
      </a:accent3>
      <a:accent4>
        <a:srgbClr val="D3222A"/>
      </a:accent4>
      <a:accent5>
        <a:srgbClr val="7C109A"/>
      </a:accent5>
      <a:accent6>
        <a:srgbClr val="505050"/>
      </a:accent6>
      <a:hlink>
        <a:srgbClr val="4261A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WFSM_template</Template>
  <TotalTime>962</TotalTime>
  <Words>425</Words>
  <Application>Microsoft Office PowerPoint</Application>
  <PresentationFormat>On-screen Show (4:3)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Comic Sans MS</vt:lpstr>
      <vt:lpstr>Wingdings</vt:lpstr>
      <vt:lpstr>WFSM_template</vt:lpstr>
      <vt:lpstr>Is there a Pill that Can Delay Aging?</vt:lpstr>
      <vt:lpstr>Projected Increases in Medicare Expenditures</vt:lpstr>
      <vt:lpstr>PowerPoint Presentation</vt:lpstr>
      <vt:lpstr>PowerPoint Presentation</vt:lpstr>
      <vt:lpstr>What Do These Have in Common?</vt:lpstr>
      <vt:lpstr>Interventions Testing Program Successes</vt:lpstr>
      <vt:lpstr>Strategies for Testing ‘Anti-Aging’ Drugs</vt:lpstr>
      <vt:lpstr>Targeting Aging with Metformin (TAME)</vt:lpstr>
      <vt:lpstr>Why Metformin?</vt:lpstr>
      <vt:lpstr>PowerPoint Presentation</vt:lpstr>
      <vt:lpstr>"Fountain of Youth"  Lucas Cranach the Elder, (1546)</vt:lpstr>
    </vt:vector>
  </TitlesOfParts>
  <Company>WFUHS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Prospects of a Pill to Prevent Aging</dc:title>
  <dc:creator>Stephen Kritchevsky</dc:creator>
  <cp:lastModifiedBy>Administrator</cp:lastModifiedBy>
  <cp:revision>10</cp:revision>
  <dcterms:created xsi:type="dcterms:W3CDTF">2016-03-08T14:22:58Z</dcterms:created>
  <dcterms:modified xsi:type="dcterms:W3CDTF">2016-03-18T12:18:28Z</dcterms:modified>
</cp:coreProperties>
</file>