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2" r:id="rId2"/>
    <p:sldId id="309" r:id="rId3"/>
    <p:sldId id="287" r:id="rId4"/>
    <p:sldId id="284" r:id="rId5"/>
    <p:sldId id="291" r:id="rId6"/>
    <p:sldId id="303" r:id="rId7"/>
    <p:sldId id="293" r:id="rId8"/>
    <p:sldId id="292" r:id="rId9"/>
    <p:sldId id="295" r:id="rId10"/>
    <p:sldId id="296" r:id="rId11"/>
    <p:sldId id="297" r:id="rId12"/>
    <p:sldId id="299" r:id="rId13"/>
    <p:sldId id="308" r:id="rId14"/>
    <p:sldId id="280" r:id="rId15"/>
    <p:sldId id="305" r:id="rId16"/>
    <p:sldId id="304" r:id="rId17"/>
    <p:sldId id="281" r:id="rId18"/>
    <p:sldId id="302" r:id="rId19"/>
    <p:sldId id="298" r:id="rId20"/>
    <p:sldId id="300" r:id="rId21"/>
    <p:sldId id="301" r:id="rId22"/>
    <p:sldId id="307"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67" autoAdjust="0"/>
  </p:normalViewPr>
  <p:slideViewPr>
    <p:cSldViewPr>
      <p:cViewPr varScale="1">
        <p:scale>
          <a:sx n="86" d="100"/>
          <a:sy n="86" d="100"/>
        </p:scale>
        <p:origin x="14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FBAA70-81E7-4E17-B46D-F5BBE4F4DC13}" type="datetimeFigureOut">
              <a:rPr lang="en-US" smtClean="0"/>
              <a:t>3/18/2016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14F9FB-2605-477B-91C7-EDD93C61883C}" type="slidenum">
              <a:rPr lang="en-US" smtClean="0"/>
              <a:t>‹#›</a:t>
            </a:fld>
            <a:endParaRPr lang="en-US"/>
          </a:p>
        </p:txBody>
      </p:sp>
    </p:spTree>
    <p:extLst>
      <p:ext uri="{BB962C8B-B14F-4D97-AF65-F5344CB8AC3E}">
        <p14:creationId xmlns:p14="http://schemas.microsoft.com/office/powerpoint/2010/main" val="1615754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14F9FB-2605-477B-91C7-EDD93C61883C}" type="slidenum">
              <a:rPr lang="en-US" smtClean="0"/>
              <a:t>5</a:t>
            </a:fld>
            <a:endParaRPr lang="en-US"/>
          </a:p>
        </p:txBody>
      </p:sp>
    </p:spTree>
    <p:extLst>
      <p:ext uri="{BB962C8B-B14F-4D97-AF65-F5344CB8AC3E}">
        <p14:creationId xmlns:p14="http://schemas.microsoft.com/office/powerpoint/2010/main" val="4139061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($11,670/15,730)</a:t>
            </a:r>
          </a:p>
          <a:p>
            <a:endParaRPr lang="en-US" dirty="0"/>
          </a:p>
        </p:txBody>
      </p:sp>
      <p:sp>
        <p:nvSpPr>
          <p:cNvPr id="4" name="Slide Number Placeholder 3"/>
          <p:cNvSpPr>
            <a:spLocks noGrp="1"/>
          </p:cNvSpPr>
          <p:nvPr>
            <p:ph type="sldNum" sz="quarter" idx="10"/>
          </p:nvPr>
        </p:nvSpPr>
        <p:spPr/>
        <p:txBody>
          <a:bodyPr/>
          <a:lstStyle/>
          <a:p>
            <a:fld id="{3314F9FB-2605-477B-91C7-EDD93C61883C}" type="slidenum">
              <a:rPr lang="en-US" smtClean="0"/>
              <a:t>10</a:t>
            </a:fld>
            <a:endParaRPr lang="en-US"/>
          </a:p>
        </p:txBody>
      </p:sp>
    </p:spTree>
    <p:extLst>
      <p:ext uri="{BB962C8B-B14F-4D97-AF65-F5344CB8AC3E}">
        <p14:creationId xmlns:p14="http://schemas.microsoft.com/office/powerpoint/2010/main" val="403026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Meanwhile, </a:t>
            </a:r>
            <a:r>
              <a:rPr lang="en-US" sz="1200" b="1" dirty="0" smtClean="0">
                <a:solidFill>
                  <a:schemeClr val="accent1">
                    <a:lumMod val="50000"/>
                  </a:schemeClr>
                </a:solidFill>
                <a:latin typeface="Maiandra GD" pitchFamily="34" charset="0"/>
              </a:rPr>
              <a:t>&lt; 10%</a:t>
            </a:r>
            <a:r>
              <a:rPr lang="en-US" sz="1200" dirty="0" smtClean="0">
                <a:solidFill>
                  <a:schemeClr val="accent1">
                    <a:lumMod val="50000"/>
                  </a:schemeClr>
                </a:solidFill>
                <a:latin typeface="Maiandra GD" pitchFamily="34" charset="0"/>
              </a:rPr>
              <a:t> of older people requiring care live in a nursing home, nationally.  3% in </a:t>
            </a:r>
            <a:r>
              <a:rPr lang="en-US" sz="1200" smtClean="0">
                <a:solidFill>
                  <a:schemeClr val="accent1">
                    <a:lumMod val="50000"/>
                  </a:schemeClr>
                </a:solidFill>
                <a:latin typeface="Maiandra GD" pitchFamily="34" charset="0"/>
              </a:rPr>
              <a:t>Forsyth</a:t>
            </a:r>
            <a:r>
              <a:rPr lang="en-US" sz="1200" baseline="0" smtClean="0">
                <a:solidFill>
                  <a:schemeClr val="accent1">
                    <a:lumMod val="50000"/>
                  </a:schemeClr>
                </a:solidFill>
                <a:latin typeface="Maiandra GD" pitchFamily="34" charset="0"/>
              </a:rPr>
              <a:t> County</a:t>
            </a:r>
            <a:endParaRPr kumimoji="1" lang="en-US" sz="1200" dirty="0" smtClean="0">
              <a:solidFill>
                <a:schemeClr val="accent1">
                  <a:lumMod val="50000"/>
                </a:schemeClr>
              </a:solidFill>
              <a:latin typeface="Maiandra GD"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314F9FB-2605-477B-91C7-EDD93C61883C}" type="slidenum">
              <a:rPr lang="en-US" smtClean="0"/>
              <a:t>12</a:t>
            </a:fld>
            <a:endParaRPr lang="en-US"/>
          </a:p>
        </p:txBody>
      </p:sp>
    </p:spTree>
    <p:extLst>
      <p:ext uri="{BB962C8B-B14F-4D97-AF65-F5344CB8AC3E}">
        <p14:creationId xmlns:p14="http://schemas.microsoft.com/office/powerpoint/2010/main" val="851227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those daunting statistics impact even the most frail and socially isolated Elders and what can we, as an organization do about it outside of our very effective programs????  How does one end up with the 3 plagues?  Ageism.  Societal messages lead to feelings of low self-worth, traditional model creates helplessness, isolation creates loneliness and boredom.</a:t>
            </a:r>
            <a:endParaRPr lang="en-US" dirty="0"/>
          </a:p>
        </p:txBody>
      </p:sp>
      <p:sp>
        <p:nvSpPr>
          <p:cNvPr id="4" name="Slide Number Placeholder 3"/>
          <p:cNvSpPr>
            <a:spLocks noGrp="1"/>
          </p:cNvSpPr>
          <p:nvPr>
            <p:ph type="sldNum" sz="quarter" idx="10"/>
          </p:nvPr>
        </p:nvSpPr>
        <p:spPr/>
        <p:txBody>
          <a:bodyPr/>
          <a:lstStyle/>
          <a:p>
            <a:fld id="{3314F9FB-2605-477B-91C7-EDD93C61883C}" type="slidenum">
              <a:rPr lang="en-US" smtClean="0"/>
              <a:t>14</a:t>
            </a:fld>
            <a:endParaRPr lang="en-US"/>
          </a:p>
        </p:txBody>
      </p:sp>
    </p:spTree>
    <p:extLst>
      <p:ext uri="{BB962C8B-B14F-4D97-AF65-F5344CB8AC3E}">
        <p14:creationId xmlns:p14="http://schemas.microsoft.com/office/powerpoint/2010/main" val="2472125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those daunting statistics impact even the most frail and socially isolated Elders and what can we, as an organization do about it outside of our very effective programs????  How does one end up with the 3 plagues?  Ageism.  Societal messages lead to feelings of low self-worth, traditional model creates helplessness, isolation creates loneliness and boredom.</a:t>
            </a:r>
            <a:endParaRPr lang="en-US" dirty="0"/>
          </a:p>
        </p:txBody>
      </p:sp>
      <p:sp>
        <p:nvSpPr>
          <p:cNvPr id="4" name="Slide Number Placeholder 3"/>
          <p:cNvSpPr>
            <a:spLocks noGrp="1"/>
          </p:cNvSpPr>
          <p:nvPr>
            <p:ph type="sldNum" sz="quarter" idx="10"/>
          </p:nvPr>
        </p:nvSpPr>
        <p:spPr/>
        <p:txBody>
          <a:bodyPr/>
          <a:lstStyle/>
          <a:p>
            <a:fld id="{3314F9FB-2605-477B-91C7-EDD93C61883C}" type="slidenum">
              <a:rPr lang="en-US" smtClean="0"/>
              <a:t>16</a:t>
            </a:fld>
            <a:endParaRPr lang="en-US"/>
          </a:p>
        </p:txBody>
      </p:sp>
    </p:spTree>
    <p:extLst>
      <p:ext uri="{BB962C8B-B14F-4D97-AF65-F5344CB8AC3E}">
        <p14:creationId xmlns:p14="http://schemas.microsoft.com/office/powerpoint/2010/main" val="2472125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the Eden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314F9FB-2605-477B-91C7-EDD93C61883C}" type="slidenum">
              <a:rPr lang="en-US" smtClean="0"/>
              <a:t>17</a:t>
            </a:fld>
            <a:endParaRPr lang="en-US"/>
          </a:p>
        </p:txBody>
      </p:sp>
    </p:spTree>
    <p:extLst>
      <p:ext uri="{BB962C8B-B14F-4D97-AF65-F5344CB8AC3E}">
        <p14:creationId xmlns:p14="http://schemas.microsoft.com/office/powerpoint/2010/main" val="3908355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a:t>
            </a:r>
            <a:r>
              <a:rPr lang="en-US" baseline="0" dirty="0" smtClean="0"/>
              <a:t> example of Warren K and Mattie Mae and how we are creating relationships and meaning for them  Asset-based</a:t>
            </a:r>
            <a:endParaRPr lang="en-US" dirty="0"/>
          </a:p>
        </p:txBody>
      </p:sp>
      <p:sp>
        <p:nvSpPr>
          <p:cNvPr id="4" name="Slide Number Placeholder 3"/>
          <p:cNvSpPr>
            <a:spLocks noGrp="1"/>
          </p:cNvSpPr>
          <p:nvPr>
            <p:ph type="sldNum" sz="quarter" idx="10"/>
          </p:nvPr>
        </p:nvSpPr>
        <p:spPr/>
        <p:txBody>
          <a:bodyPr/>
          <a:lstStyle/>
          <a:p>
            <a:fld id="{3314F9FB-2605-477B-91C7-EDD93C61883C}" type="slidenum">
              <a:rPr lang="en-US" smtClean="0"/>
              <a:t>18</a:t>
            </a:fld>
            <a:endParaRPr lang="en-US"/>
          </a:p>
        </p:txBody>
      </p:sp>
    </p:spTree>
    <p:extLst>
      <p:ext uri="{BB962C8B-B14F-4D97-AF65-F5344CB8AC3E}">
        <p14:creationId xmlns:p14="http://schemas.microsoft.com/office/powerpoint/2010/main" val="3908355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a:t>
            </a:r>
            <a:r>
              <a:rPr lang="en-US" baseline="30000" dirty="0" smtClean="0"/>
              <a:t>st</a:t>
            </a:r>
            <a:r>
              <a:rPr lang="en-US" dirty="0" smtClean="0"/>
              <a:t> principle - </a:t>
            </a:r>
            <a:r>
              <a:rPr lang="en-US" sz="1200" dirty="0" smtClean="0">
                <a:solidFill>
                  <a:srgbClr val="7030A0"/>
                </a:solidFill>
              </a:rPr>
              <a:t>The three plagues of </a:t>
            </a:r>
            <a:r>
              <a:rPr lang="en-US" sz="1200" b="1" i="1" dirty="0" smtClean="0">
                <a:solidFill>
                  <a:srgbClr val="7030A0"/>
                </a:solidFill>
              </a:rPr>
              <a:t>loneliness, helplessness, and boredom</a:t>
            </a:r>
            <a:r>
              <a:rPr lang="en-US" sz="1200" dirty="0" smtClean="0">
                <a:solidFill>
                  <a:srgbClr val="7030A0"/>
                </a:solidFill>
              </a:rPr>
              <a:t> account for much suffering among Elders.  Give</a:t>
            </a:r>
            <a:r>
              <a:rPr lang="en-US" sz="1200" baseline="0" dirty="0" smtClean="0">
                <a:solidFill>
                  <a:srgbClr val="7030A0"/>
                </a:solidFill>
              </a:rPr>
              <a:t> some detail about his experience in the NH.</a:t>
            </a:r>
            <a:endParaRPr lang="en-US" sz="1200" dirty="0" smtClean="0">
              <a:solidFill>
                <a:srgbClr val="7030A0"/>
              </a:solidFill>
            </a:endParaRPr>
          </a:p>
        </p:txBody>
      </p:sp>
      <p:sp>
        <p:nvSpPr>
          <p:cNvPr id="4" name="Slide Number Placeholder 3"/>
          <p:cNvSpPr>
            <a:spLocks noGrp="1"/>
          </p:cNvSpPr>
          <p:nvPr>
            <p:ph type="sldNum" sz="quarter" idx="10"/>
          </p:nvPr>
        </p:nvSpPr>
        <p:spPr/>
        <p:txBody>
          <a:bodyPr/>
          <a:lstStyle/>
          <a:p>
            <a:fld id="{3314F9FB-2605-477B-91C7-EDD93C61883C}" type="slidenum">
              <a:rPr lang="en-US" smtClean="0"/>
              <a:t>19</a:t>
            </a:fld>
            <a:endParaRPr lang="en-US"/>
          </a:p>
        </p:txBody>
      </p:sp>
    </p:spTree>
    <p:extLst>
      <p:ext uri="{BB962C8B-B14F-4D97-AF65-F5344CB8AC3E}">
        <p14:creationId xmlns:p14="http://schemas.microsoft.com/office/powerpoint/2010/main" val="490820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7030A0"/>
              </a:solidFill>
            </a:endParaRPr>
          </a:p>
          <a:p>
            <a:r>
              <a:rPr lang="en-US" dirty="0" smtClean="0"/>
              <a:t>Discuss</a:t>
            </a:r>
            <a:r>
              <a:rPr lang="en-US" baseline="0" dirty="0" smtClean="0"/>
              <a:t> language and culture change – </a:t>
            </a:r>
            <a:r>
              <a:rPr lang="en-US" baseline="0" dirty="0" err="1" smtClean="0"/>
              <a:t>Elderhood</a:t>
            </a:r>
            <a:r>
              <a:rPr lang="en-US" baseline="0" dirty="0" smtClean="0"/>
              <a:t>, Eldercare Partner, Care Partner Teams</a:t>
            </a:r>
          </a:p>
          <a:p>
            <a:r>
              <a:rPr lang="en-US" baseline="0" dirty="0" smtClean="0"/>
              <a:t>Tools – Stories, being well-known, - Living History</a:t>
            </a:r>
            <a:endParaRPr lang="en-US" dirty="0"/>
          </a:p>
        </p:txBody>
      </p:sp>
      <p:sp>
        <p:nvSpPr>
          <p:cNvPr id="4" name="Slide Number Placeholder 3"/>
          <p:cNvSpPr>
            <a:spLocks noGrp="1"/>
          </p:cNvSpPr>
          <p:nvPr>
            <p:ph type="sldNum" sz="quarter" idx="10"/>
          </p:nvPr>
        </p:nvSpPr>
        <p:spPr/>
        <p:txBody>
          <a:bodyPr/>
          <a:lstStyle/>
          <a:p>
            <a:fld id="{3314F9FB-2605-477B-91C7-EDD93C61883C}" type="slidenum">
              <a:rPr lang="en-US" smtClean="0"/>
              <a:t>20</a:t>
            </a:fld>
            <a:endParaRPr lang="en-US"/>
          </a:p>
        </p:txBody>
      </p:sp>
    </p:spTree>
    <p:extLst>
      <p:ext uri="{BB962C8B-B14F-4D97-AF65-F5344CB8AC3E}">
        <p14:creationId xmlns:p14="http://schemas.microsoft.com/office/powerpoint/2010/main" val="490820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D5D32C-45DB-479A-A4CF-D183DB4AAA8F}"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4D976-8594-4259-84DE-358AA4050CF4}" type="slidenum">
              <a:rPr lang="en-US" smtClean="0"/>
              <a:t>‹#›</a:t>
            </a:fld>
            <a:endParaRPr lang="en-US"/>
          </a:p>
        </p:txBody>
      </p:sp>
    </p:spTree>
    <p:extLst>
      <p:ext uri="{BB962C8B-B14F-4D97-AF65-F5344CB8AC3E}">
        <p14:creationId xmlns:p14="http://schemas.microsoft.com/office/powerpoint/2010/main" val="2070066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5D32C-45DB-479A-A4CF-D183DB4AAA8F}"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4D976-8594-4259-84DE-358AA4050CF4}" type="slidenum">
              <a:rPr lang="en-US" smtClean="0"/>
              <a:t>‹#›</a:t>
            </a:fld>
            <a:endParaRPr lang="en-US"/>
          </a:p>
        </p:txBody>
      </p:sp>
    </p:spTree>
    <p:extLst>
      <p:ext uri="{BB962C8B-B14F-4D97-AF65-F5344CB8AC3E}">
        <p14:creationId xmlns:p14="http://schemas.microsoft.com/office/powerpoint/2010/main" val="3201658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5D32C-45DB-479A-A4CF-D183DB4AAA8F}"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4D976-8594-4259-84DE-358AA4050CF4}" type="slidenum">
              <a:rPr lang="en-US" smtClean="0"/>
              <a:t>‹#›</a:t>
            </a:fld>
            <a:endParaRPr lang="en-US"/>
          </a:p>
        </p:txBody>
      </p:sp>
    </p:spTree>
    <p:extLst>
      <p:ext uri="{BB962C8B-B14F-4D97-AF65-F5344CB8AC3E}">
        <p14:creationId xmlns:p14="http://schemas.microsoft.com/office/powerpoint/2010/main" val="211121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5D32C-45DB-479A-A4CF-D183DB4AAA8F}"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4D976-8594-4259-84DE-358AA4050CF4}" type="slidenum">
              <a:rPr lang="en-US" smtClean="0"/>
              <a:t>‹#›</a:t>
            </a:fld>
            <a:endParaRPr lang="en-US"/>
          </a:p>
        </p:txBody>
      </p:sp>
    </p:spTree>
    <p:extLst>
      <p:ext uri="{BB962C8B-B14F-4D97-AF65-F5344CB8AC3E}">
        <p14:creationId xmlns:p14="http://schemas.microsoft.com/office/powerpoint/2010/main" val="2139883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D5D32C-45DB-479A-A4CF-D183DB4AAA8F}"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4D976-8594-4259-84DE-358AA4050CF4}" type="slidenum">
              <a:rPr lang="en-US" smtClean="0"/>
              <a:t>‹#›</a:t>
            </a:fld>
            <a:endParaRPr lang="en-US"/>
          </a:p>
        </p:txBody>
      </p:sp>
    </p:spTree>
    <p:extLst>
      <p:ext uri="{BB962C8B-B14F-4D97-AF65-F5344CB8AC3E}">
        <p14:creationId xmlns:p14="http://schemas.microsoft.com/office/powerpoint/2010/main" val="2269819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D5D32C-45DB-479A-A4CF-D183DB4AAA8F}" type="datetimeFigureOut">
              <a:rPr lang="en-US" smtClean="0"/>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4D976-8594-4259-84DE-358AA4050CF4}" type="slidenum">
              <a:rPr lang="en-US" smtClean="0"/>
              <a:t>‹#›</a:t>
            </a:fld>
            <a:endParaRPr lang="en-US"/>
          </a:p>
        </p:txBody>
      </p:sp>
    </p:spTree>
    <p:extLst>
      <p:ext uri="{BB962C8B-B14F-4D97-AF65-F5344CB8AC3E}">
        <p14:creationId xmlns:p14="http://schemas.microsoft.com/office/powerpoint/2010/main" val="19538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D5D32C-45DB-479A-A4CF-D183DB4AAA8F}" type="datetimeFigureOut">
              <a:rPr lang="en-US" smtClean="0"/>
              <a:t>3/18/2016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C4D976-8594-4259-84DE-358AA4050CF4}" type="slidenum">
              <a:rPr lang="en-US" smtClean="0"/>
              <a:t>‹#›</a:t>
            </a:fld>
            <a:endParaRPr lang="en-US"/>
          </a:p>
        </p:txBody>
      </p:sp>
    </p:spTree>
    <p:extLst>
      <p:ext uri="{BB962C8B-B14F-4D97-AF65-F5344CB8AC3E}">
        <p14:creationId xmlns:p14="http://schemas.microsoft.com/office/powerpoint/2010/main" val="2497802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D5D32C-45DB-479A-A4CF-D183DB4AAA8F}" type="datetimeFigureOut">
              <a:rPr lang="en-US" smtClean="0"/>
              <a:t>3/18/2016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C4D976-8594-4259-84DE-358AA4050CF4}" type="slidenum">
              <a:rPr lang="en-US" smtClean="0"/>
              <a:t>‹#›</a:t>
            </a:fld>
            <a:endParaRPr lang="en-US"/>
          </a:p>
        </p:txBody>
      </p:sp>
    </p:spTree>
    <p:extLst>
      <p:ext uri="{BB962C8B-B14F-4D97-AF65-F5344CB8AC3E}">
        <p14:creationId xmlns:p14="http://schemas.microsoft.com/office/powerpoint/2010/main" val="30852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D5D32C-45DB-479A-A4CF-D183DB4AAA8F}" type="datetimeFigureOut">
              <a:rPr lang="en-US" smtClean="0"/>
              <a:t>3/18/2016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C4D976-8594-4259-84DE-358AA4050CF4}" type="slidenum">
              <a:rPr lang="en-US" smtClean="0"/>
              <a:t>‹#›</a:t>
            </a:fld>
            <a:endParaRPr lang="en-US"/>
          </a:p>
        </p:txBody>
      </p:sp>
    </p:spTree>
    <p:extLst>
      <p:ext uri="{BB962C8B-B14F-4D97-AF65-F5344CB8AC3E}">
        <p14:creationId xmlns:p14="http://schemas.microsoft.com/office/powerpoint/2010/main" val="1392135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5D32C-45DB-479A-A4CF-D183DB4AAA8F}" type="datetimeFigureOut">
              <a:rPr lang="en-US" smtClean="0"/>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4D976-8594-4259-84DE-358AA4050CF4}" type="slidenum">
              <a:rPr lang="en-US" smtClean="0"/>
              <a:t>‹#›</a:t>
            </a:fld>
            <a:endParaRPr lang="en-US"/>
          </a:p>
        </p:txBody>
      </p:sp>
    </p:spTree>
    <p:extLst>
      <p:ext uri="{BB962C8B-B14F-4D97-AF65-F5344CB8AC3E}">
        <p14:creationId xmlns:p14="http://schemas.microsoft.com/office/powerpoint/2010/main" val="3266459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5D32C-45DB-479A-A4CF-D183DB4AAA8F}" type="datetimeFigureOut">
              <a:rPr lang="en-US" smtClean="0"/>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4D976-8594-4259-84DE-358AA4050CF4}" type="slidenum">
              <a:rPr lang="en-US" smtClean="0"/>
              <a:t>‹#›</a:t>
            </a:fld>
            <a:endParaRPr lang="en-US"/>
          </a:p>
        </p:txBody>
      </p:sp>
    </p:spTree>
    <p:extLst>
      <p:ext uri="{BB962C8B-B14F-4D97-AF65-F5344CB8AC3E}">
        <p14:creationId xmlns:p14="http://schemas.microsoft.com/office/powerpoint/2010/main" val="1397090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5D32C-45DB-479A-A4CF-D183DB4AAA8F}" type="datetimeFigureOut">
              <a:rPr lang="en-US" smtClean="0"/>
              <a:t>3/18/2016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4D976-8594-4259-84DE-358AA4050CF4}" type="slidenum">
              <a:rPr lang="en-US" smtClean="0"/>
              <a:t>‹#›</a:t>
            </a:fld>
            <a:endParaRPr lang="en-US"/>
          </a:p>
        </p:txBody>
      </p:sp>
    </p:spTree>
    <p:extLst>
      <p:ext uri="{BB962C8B-B14F-4D97-AF65-F5344CB8AC3E}">
        <p14:creationId xmlns:p14="http://schemas.microsoft.com/office/powerpoint/2010/main" val="3867648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a:xfrm>
            <a:off x="457200" y="1828800"/>
            <a:ext cx="8229600" cy="4297363"/>
          </a:xfrm>
        </p:spPr>
        <p:txBody>
          <a:bodyPr/>
          <a:lstStyle/>
          <a:p>
            <a:endParaRPr lang="en-US" dirty="0" smtClean="0"/>
          </a:p>
          <a:p>
            <a:endParaRPr lang="en-US" dirty="0"/>
          </a:p>
          <a:p>
            <a:pPr marL="0" indent="0">
              <a:buNone/>
            </a:pPr>
            <a:r>
              <a:rPr lang="en-US" sz="6600" dirty="0">
                <a:solidFill>
                  <a:srgbClr val="7030A0"/>
                </a:solidFill>
              </a:rPr>
              <a:t>	</a:t>
            </a:r>
            <a:endParaRPr lang="en-US" sz="6600" dirty="0" smtClean="0">
              <a:solidFill>
                <a:srgbClr val="7030A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4328" y="1219200"/>
            <a:ext cx="5209310" cy="1432560"/>
          </a:xfrm>
          <a:prstGeom prst="rect">
            <a:avLst/>
          </a:prstGeom>
        </p:spPr>
      </p:pic>
      <p:pic>
        <p:nvPicPr>
          <p:cNvPr id="8" name="Content Placeholder 5"/>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2667000" y="2819400"/>
            <a:ext cx="3810000" cy="2435500"/>
          </a:xfrm>
          <a:prstGeom prst="rect">
            <a:avLst/>
          </a:prstGeom>
          <a:noFill/>
          <a:ln>
            <a:noFill/>
          </a:ln>
        </p:spPr>
      </p:pic>
    </p:spTree>
    <p:extLst>
      <p:ext uri="{BB962C8B-B14F-4D97-AF65-F5344CB8AC3E}">
        <p14:creationId xmlns:p14="http://schemas.microsoft.com/office/powerpoint/2010/main" val="2355885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030A0"/>
                </a:solidFill>
              </a:rPr>
              <a:t>Poverty</a:t>
            </a:r>
            <a:endParaRPr lang="en-US" dirty="0">
              <a:solidFill>
                <a:srgbClr val="7030A0"/>
              </a:solidFill>
            </a:endParaRPr>
          </a:p>
        </p:txBody>
      </p:sp>
      <p:pic>
        <p:nvPicPr>
          <p:cNvPr id="6" name="Content Placeholder 5"/>
          <p:cNvPicPr>
            <a:picLocks noGrp="1"/>
          </p:cNvPicPr>
          <p:nvPr>
            <p:ph idx="1"/>
          </p:nvPr>
        </p:nvPicPr>
        <p:blipFill rotWithShape="1">
          <a:blip r:embed="rId3"/>
          <a:srcRect l="27812" t="6021" r="28344" b="2055"/>
          <a:stretch/>
        </p:blipFill>
        <p:spPr bwMode="auto">
          <a:xfrm>
            <a:off x="2365966" y="1159874"/>
            <a:ext cx="4339634" cy="49662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6491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030A0"/>
                </a:solidFill>
              </a:rPr>
              <a:t>Access to Transportation</a:t>
            </a:r>
            <a:endParaRPr lang="en-US" dirty="0">
              <a:solidFill>
                <a:srgbClr val="7030A0"/>
              </a:solidFill>
            </a:endParaRPr>
          </a:p>
        </p:txBody>
      </p:sp>
      <p:sp>
        <p:nvSpPr>
          <p:cNvPr id="3" name="Content Placeholder 2"/>
          <p:cNvSpPr>
            <a:spLocks noGrp="1"/>
          </p:cNvSpPr>
          <p:nvPr>
            <p:ph idx="1"/>
          </p:nvPr>
        </p:nvSpPr>
        <p:spPr>
          <a:xfrm>
            <a:off x="457200" y="1600200"/>
            <a:ext cx="3581400" cy="4525963"/>
          </a:xfrm>
        </p:spPr>
        <p:txBody>
          <a:bodyPr/>
          <a:lstStyle/>
          <a:p>
            <a:r>
              <a:rPr lang="en-US" dirty="0" smtClean="0"/>
              <a:t>Over </a:t>
            </a:r>
            <a:r>
              <a:rPr lang="en-US" sz="4400" dirty="0" smtClean="0">
                <a:solidFill>
                  <a:schemeClr val="accent4">
                    <a:lumMod val="75000"/>
                  </a:schemeClr>
                </a:solidFill>
              </a:rPr>
              <a:t>3,000 </a:t>
            </a:r>
            <a:r>
              <a:rPr lang="en-US" dirty="0" smtClean="0"/>
              <a:t>households with a person 65+ do not have a vehicle</a:t>
            </a:r>
            <a:endParaRPr lang="en-US" dirty="0"/>
          </a:p>
        </p:txBody>
      </p:sp>
      <p:pic>
        <p:nvPicPr>
          <p:cNvPr id="5" name="Picture 4"/>
          <p:cNvPicPr/>
          <p:nvPr/>
        </p:nvPicPr>
        <p:blipFill rotWithShape="1">
          <a:blip r:embed="rId2"/>
          <a:srcRect l="27812" t="12628" r="28344" b="7196"/>
          <a:stretch/>
        </p:blipFill>
        <p:spPr bwMode="auto">
          <a:xfrm>
            <a:off x="4038600" y="1371600"/>
            <a:ext cx="4883785" cy="48754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6337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Food Insecurity</a:t>
            </a:r>
            <a:endParaRPr lang="en-US" dirty="0"/>
          </a:p>
        </p:txBody>
      </p:sp>
      <p:sp>
        <p:nvSpPr>
          <p:cNvPr id="3" name="Content Placeholder 2"/>
          <p:cNvSpPr>
            <a:spLocks noGrp="1"/>
          </p:cNvSpPr>
          <p:nvPr>
            <p:ph idx="1"/>
          </p:nvPr>
        </p:nvSpPr>
        <p:spPr>
          <a:xfrm>
            <a:off x="457200" y="4648200"/>
            <a:ext cx="8229600" cy="1477963"/>
          </a:xfrm>
        </p:spPr>
        <p:txBody>
          <a:bodyPr>
            <a:normAutofit fontScale="85000" lnSpcReduction="10000"/>
          </a:bodyPr>
          <a:lstStyle/>
          <a:p>
            <a:pPr lvl="0">
              <a:buFont typeface="Wingdings" panose="05000000000000000000" pitchFamily="2" charset="2"/>
              <a:buChar char="q"/>
            </a:pPr>
            <a:r>
              <a:rPr lang="en-US" sz="2800" dirty="0" smtClean="0"/>
              <a:t>Compared </a:t>
            </a:r>
            <a:r>
              <a:rPr lang="en-US" sz="2800" dirty="0"/>
              <a:t>to food secure seniors, food insecure seniors are </a:t>
            </a:r>
            <a:endParaRPr lang="en-US" sz="2800" dirty="0" smtClean="0"/>
          </a:p>
          <a:p>
            <a:pPr lvl="2">
              <a:buFont typeface="Wingdings" panose="05000000000000000000" pitchFamily="2" charset="2"/>
              <a:buChar char="q"/>
            </a:pPr>
            <a:r>
              <a:rPr lang="en-US" sz="2000" dirty="0" smtClean="0"/>
              <a:t>Much more likely to have major health concerns and need assistance</a:t>
            </a:r>
            <a:r>
              <a:rPr lang="en-US" sz="2000" dirty="0"/>
              <a:t> </a:t>
            </a:r>
            <a:r>
              <a:rPr lang="en-US" sz="2100" dirty="0" smtClean="0"/>
              <a:t>in </a:t>
            </a:r>
            <a:r>
              <a:rPr lang="en-US" sz="2100" dirty="0"/>
              <a:t>their Activities of Daily Living (ADLs), </a:t>
            </a:r>
            <a:r>
              <a:rPr lang="en-US" sz="2100" dirty="0" smtClean="0"/>
              <a:t>such </a:t>
            </a:r>
            <a:r>
              <a:rPr lang="en-US" sz="2100" dirty="0"/>
              <a:t>as eating, dressing, and bathing, that individuals typically can perform independently. </a:t>
            </a:r>
          </a:p>
        </p:txBody>
      </p:sp>
      <p:pic>
        <p:nvPicPr>
          <p:cNvPr id="4" name="Picture 3"/>
          <p:cNvPicPr/>
          <p:nvPr/>
        </p:nvPicPr>
        <p:blipFill rotWithShape="1">
          <a:blip r:embed="rId3"/>
          <a:srcRect l="19317" t="18062" r="42851" b="14978"/>
          <a:stretch/>
        </p:blipFill>
        <p:spPr bwMode="auto">
          <a:xfrm>
            <a:off x="609600" y="1289283"/>
            <a:ext cx="3105509" cy="3000237"/>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srcRect l="52419" t="23936" r="24177" b="13509"/>
          <a:stretch/>
        </p:blipFill>
        <p:spPr bwMode="auto">
          <a:xfrm rot="613872">
            <a:off x="6324600" y="1216325"/>
            <a:ext cx="1390650" cy="202882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6" name="Picture 5"/>
          <p:cNvPicPr/>
          <p:nvPr/>
        </p:nvPicPr>
        <p:blipFill rotWithShape="1">
          <a:blip r:embed="rId5"/>
          <a:srcRect l="7053" t="41997" r="18887" b="28781"/>
          <a:stretch/>
        </p:blipFill>
        <p:spPr bwMode="auto">
          <a:xfrm>
            <a:off x="3962400" y="3429000"/>
            <a:ext cx="4400550" cy="9474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0125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7030A0"/>
                </a:solidFill>
              </a:rPr>
              <a:t>Simple Pleasures</a:t>
            </a:r>
            <a:endParaRPr lang="en-US" sz="6000" dirty="0">
              <a:solidFill>
                <a:srgbClr val="7030A0"/>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20491928">
            <a:off x="720491" y="2529944"/>
            <a:ext cx="3836229" cy="228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27804">
            <a:off x="4455378" y="2880598"/>
            <a:ext cx="3878384" cy="23793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384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solidFill>
                <a:srgbClr val="7030A0"/>
              </a:solidFill>
            </a:endParaRPr>
          </a:p>
        </p:txBody>
      </p:sp>
      <p:pic>
        <p:nvPicPr>
          <p:cNvPr id="4" name="Content Placeholder 5"/>
          <p:cNvPicPr>
            <a:picLocks noGrp="1"/>
          </p:cNvPicPr>
          <p:nvPr>
            <p:ph idx="1"/>
          </p:nvPr>
        </p:nvPicPr>
        <p:blipFill rotWithShape="1">
          <a:blip r:embed="rId3" cstate="print">
            <a:extLst>
              <a:ext uri="{28A0092B-C50C-407E-A947-70E740481C1C}">
                <a14:useLocalDpi xmlns:a14="http://schemas.microsoft.com/office/drawing/2010/main" val="0"/>
              </a:ext>
            </a:extLst>
          </a:blip>
          <a:srcRect b="15971"/>
          <a:stretch/>
        </p:blipFill>
        <p:spPr bwMode="auto">
          <a:xfrm>
            <a:off x="612206" y="1554163"/>
            <a:ext cx="7919588" cy="3880479"/>
          </a:xfrm>
          <a:prstGeom prst="rect">
            <a:avLst/>
          </a:prstGeom>
          <a:noFill/>
          <a:ln>
            <a:noFill/>
          </a:ln>
        </p:spPr>
      </p:pic>
    </p:spTree>
    <p:extLst>
      <p:ext uri="{BB962C8B-B14F-4D97-AF65-F5344CB8AC3E}">
        <p14:creationId xmlns:p14="http://schemas.microsoft.com/office/powerpoint/2010/main" val="822447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Aging with Purpose</a:t>
            </a:r>
            <a:endParaRPr lang="en-US" dirty="0">
              <a:solidFill>
                <a:srgbClr val="7030A0"/>
              </a:solidFill>
            </a:endParaRPr>
          </a:p>
        </p:txBody>
      </p:sp>
      <p:sp>
        <p:nvSpPr>
          <p:cNvPr id="3" name="Content Placeholder 2"/>
          <p:cNvSpPr>
            <a:spLocks noGrp="1"/>
          </p:cNvSpPr>
          <p:nvPr>
            <p:ph idx="1"/>
          </p:nvPr>
        </p:nvSpPr>
        <p:spPr/>
        <p:txBody>
          <a:bodyPr>
            <a:normAutofit lnSpcReduction="10000"/>
          </a:bodyPr>
          <a:lstStyle/>
          <a:p>
            <a:pPr lvl="0">
              <a:buFont typeface="Wingdings" panose="05000000000000000000" pitchFamily="2" charset="2"/>
              <a:buChar char="q"/>
            </a:pPr>
            <a:r>
              <a:rPr lang="en-US" sz="2800" dirty="0" smtClean="0">
                <a:solidFill>
                  <a:srgbClr val="7030A0"/>
                </a:solidFill>
              </a:rPr>
              <a:t>Why now?</a:t>
            </a:r>
          </a:p>
          <a:p>
            <a:pPr lvl="1">
              <a:buFont typeface="Wingdings" panose="05000000000000000000" pitchFamily="2" charset="2"/>
              <a:buChar char="q"/>
            </a:pPr>
            <a:r>
              <a:rPr lang="en-US" sz="2400" dirty="0" smtClean="0">
                <a:solidFill>
                  <a:srgbClr val="7030A0"/>
                </a:solidFill>
              </a:rPr>
              <a:t>Only 3% of Elders in Forsyth County live in a facility</a:t>
            </a:r>
          </a:p>
          <a:p>
            <a:pPr lvl="1">
              <a:buFont typeface="Wingdings" panose="05000000000000000000" pitchFamily="2" charset="2"/>
              <a:buChar char="q"/>
            </a:pPr>
            <a:r>
              <a:rPr lang="en-US" sz="2400" dirty="0" smtClean="0">
                <a:solidFill>
                  <a:srgbClr val="7030A0"/>
                </a:solidFill>
              </a:rPr>
              <a:t>Folks want to stay at home</a:t>
            </a:r>
          </a:p>
          <a:p>
            <a:pPr lvl="1">
              <a:buFont typeface="Wingdings" panose="05000000000000000000" pitchFamily="2" charset="2"/>
              <a:buChar char="q"/>
            </a:pPr>
            <a:r>
              <a:rPr lang="en-US" sz="2400" dirty="0" smtClean="0">
                <a:solidFill>
                  <a:srgbClr val="7030A0"/>
                </a:solidFill>
              </a:rPr>
              <a:t>Impact the daunting statistics/create better health outcomes</a:t>
            </a:r>
          </a:p>
          <a:p>
            <a:pPr lvl="1">
              <a:buFont typeface="Wingdings" panose="05000000000000000000" pitchFamily="2" charset="2"/>
              <a:buChar char="q"/>
            </a:pPr>
            <a:r>
              <a:rPr lang="en-US" sz="2400" dirty="0" smtClean="0">
                <a:solidFill>
                  <a:srgbClr val="7030A0"/>
                </a:solidFill>
              </a:rPr>
              <a:t>Reintegrate Elders back into their community – “Aging in Community”</a:t>
            </a:r>
          </a:p>
          <a:p>
            <a:pPr lvl="1">
              <a:buFont typeface="Wingdings" panose="05000000000000000000" pitchFamily="2" charset="2"/>
              <a:buChar char="q"/>
            </a:pPr>
            <a:r>
              <a:rPr lang="en-US" sz="2400" dirty="0" smtClean="0">
                <a:solidFill>
                  <a:srgbClr val="7030A0"/>
                </a:solidFill>
              </a:rPr>
              <a:t>Prepare our community to embrace </a:t>
            </a:r>
            <a:r>
              <a:rPr lang="en-US" sz="2400" dirty="0" err="1" smtClean="0">
                <a:solidFill>
                  <a:srgbClr val="7030A0"/>
                </a:solidFill>
              </a:rPr>
              <a:t>Elderhood</a:t>
            </a:r>
            <a:r>
              <a:rPr lang="en-US" sz="2400" dirty="0" smtClean="0">
                <a:solidFill>
                  <a:srgbClr val="7030A0"/>
                </a:solidFill>
              </a:rPr>
              <a:t> as a key part of the lifecycle</a:t>
            </a:r>
          </a:p>
          <a:p>
            <a:pPr lvl="1">
              <a:buFont typeface="Wingdings" panose="05000000000000000000" pitchFamily="2" charset="2"/>
              <a:buChar char="q"/>
            </a:pPr>
            <a:r>
              <a:rPr lang="en-US" sz="2400" dirty="0" smtClean="0">
                <a:solidFill>
                  <a:srgbClr val="7030A0"/>
                </a:solidFill>
              </a:rPr>
              <a:t>Combat Ageism</a:t>
            </a:r>
          </a:p>
          <a:p>
            <a:pPr lvl="1">
              <a:buFont typeface="Wingdings" panose="05000000000000000000" pitchFamily="2" charset="2"/>
              <a:buChar char="q"/>
            </a:pPr>
            <a:r>
              <a:rPr lang="en-US" sz="2400" dirty="0" smtClean="0">
                <a:solidFill>
                  <a:srgbClr val="7030A0"/>
                </a:solidFill>
              </a:rPr>
              <a:t>It’s the right thing to do!</a:t>
            </a:r>
          </a:p>
          <a:p>
            <a:pPr lvl="1">
              <a:buFont typeface="Wingdings" panose="05000000000000000000" pitchFamily="2" charset="2"/>
              <a:buChar char="q"/>
            </a:pPr>
            <a:endParaRPr lang="en-US" sz="2400" dirty="0" smtClean="0">
              <a:solidFill>
                <a:srgbClr val="7030A0"/>
              </a:solidFill>
            </a:endParaRPr>
          </a:p>
          <a:p>
            <a:pPr lvl="1">
              <a:buFont typeface="Wingdings" panose="05000000000000000000" pitchFamily="2" charset="2"/>
              <a:buChar char="q"/>
            </a:pPr>
            <a:endParaRPr lang="en-US" sz="2400" dirty="0" smtClean="0">
              <a:solidFill>
                <a:srgbClr val="7030A0"/>
              </a:solidFill>
            </a:endParaRPr>
          </a:p>
          <a:p>
            <a:pPr lvl="1">
              <a:buFont typeface="Wingdings" panose="05000000000000000000" pitchFamily="2" charset="2"/>
              <a:buChar char="q"/>
            </a:pPr>
            <a:endParaRPr lang="en-US" sz="2400" dirty="0" smtClean="0">
              <a:solidFill>
                <a:srgbClr val="7030A0"/>
              </a:solidFill>
            </a:endParaRPr>
          </a:p>
          <a:p>
            <a:endParaRPr lang="en-US" dirty="0"/>
          </a:p>
        </p:txBody>
      </p:sp>
    </p:spTree>
    <p:extLst>
      <p:ext uri="{BB962C8B-B14F-4D97-AF65-F5344CB8AC3E}">
        <p14:creationId xmlns:p14="http://schemas.microsoft.com/office/powerpoint/2010/main" val="138506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030A0"/>
                </a:solidFill>
              </a:rPr>
              <a:t>Aging with Purpose Principles</a:t>
            </a:r>
            <a:endParaRPr lang="en-US" dirty="0">
              <a:solidFill>
                <a:srgbClr val="7030A0"/>
              </a:solidFill>
            </a:endParaRPr>
          </a:p>
        </p:txBody>
      </p:sp>
      <p:sp>
        <p:nvSpPr>
          <p:cNvPr id="5" name="Content Placeholder 4"/>
          <p:cNvSpPr>
            <a:spLocks noGrp="1"/>
          </p:cNvSpPr>
          <p:nvPr>
            <p:ph idx="1"/>
          </p:nvPr>
        </p:nvSpPr>
        <p:spPr>
          <a:xfrm>
            <a:off x="304800" y="1554163"/>
            <a:ext cx="8534400" cy="4618038"/>
          </a:xfrm>
        </p:spPr>
        <p:txBody>
          <a:bodyPr>
            <a:normAutofit fontScale="85000" lnSpcReduction="20000"/>
          </a:bodyPr>
          <a:lstStyle/>
          <a:p>
            <a:pPr lvl="0">
              <a:buFont typeface="Wingdings" panose="05000000000000000000" pitchFamily="2" charset="2"/>
              <a:buChar char="q"/>
            </a:pPr>
            <a:r>
              <a:rPr lang="en-US" sz="2800" dirty="0" smtClean="0">
                <a:solidFill>
                  <a:srgbClr val="7030A0"/>
                </a:solidFill>
              </a:rPr>
              <a:t>The three plagues of </a:t>
            </a:r>
            <a:r>
              <a:rPr lang="en-US" sz="2800" b="1" i="1" dirty="0" smtClean="0">
                <a:solidFill>
                  <a:srgbClr val="7030A0"/>
                </a:solidFill>
              </a:rPr>
              <a:t>loneliness, helplessness, and boredom</a:t>
            </a:r>
            <a:r>
              <a:rPr lang="en-US" sz="2800" dirty="0" smtClean="0">
                <a:solidFill>
                  <a:srgbClr val="7030A0"/>
                </a:solidFill>
              </a:rPr>
              <a:t> account for much suffering among Elders.</a:t>
            </a:r>
          </a:p>
          <a:p>
            <a:pPr lvl="1">
              <a:buFont typeface="Wingdings" panose="05000000000000000000" pitchFamily="2" charset="2"/>
              <a:buChar char="q"/>
            </a:pPr>
            <a:r>
              <a:rPr lang="en-US" sz="2400" dirty="0" smtClean="0">
                <a:solidFill>
                  <a:srgbClr val="7030A0"/>
                </a:solidFill>
              </a:rPr>
              <a:t>The Eden Alternative® philosophy</a:t>
            </a:r>
          </a:p>
          <a:p>
            <a:pPr lvl="0">
              <a:buFont typeface="Wingdings" panose="05000000000000000000" pitchFamily="2" charset="2"/>
              <a:buChar char="q"/>
            </a:pPr>
            <a:r>
              <a:rPr lang="en-US" sz="2800" dirty="0" smtClean="0">
                <a:solidFill>
                  <a:srgbClr val="7030A0"/>
                </a:solidFill>
              </a:rPr>
              <a:t>Meaningless </a:t>
            </a:r>
            <a:r>
              <a:rPr lang="en-US" sz="2800" dirty="0">
                <a:solidFill>
                  <a:srgbClr val="7030A0"/>
                </a:solidFill>
              </a:rPr>
              <a:t>activity corrodes the human spirit. </a:t>
            </a:r>
            <a:r>
              <a:rPr lang="en-US" sz="2800" b="1" dirty="0">
                <a:solidFill>
                  <a:srgbClr val="7030A0"/>
                </a:solidFill>
              </a:rPr>
              <a:t>The opportunity to do things that we find meaningful is essential to human health</a:t>
            </a:r>
            <a:r>
              <a:rPr lang="en-US" sz="2800" dirty="0" smtClean="0">
                <a:solidFill>
                  <a:srgbClr val="7030A0"/>
                </a:solidFill>
              </a:rPr>
              <a:t>.</a:t>
            </a:r>
          </a:p>
          <a:p>
            <a:pPr lvl="1">
              <a:buFont typeface="Wingdings" panose="05000000000000000000" pitchFamily="2" charset="2"/>
              <a:buChar char="q"/>
            </a:pPr>
            <a:r>
              <a:rPr lang="en-US" sz="2400" dirty="0" smtClean="0">
                <a:solidFill>
                  <a:srgbClr val="7030A0"/>
                </a:solidFill>
              </a:rPr>
              <a:t>The Eden Alternative® philosophy</a:t>
            </a:r>
          </a:p>
          <a:p>
            <a:pPr lvl="0">
              <a:buFont typeface="Wingdings" panose="05000000000000000000" pitchFamily="2" charset="2"/>
              <a:buChar char="q"/>
            </a:pPr>
            <a:r>
              <a:rPr lang="en-US" sz="2800" dirty="0" smtClean="0">
                <a:solidFill>
                  <a:srgbClr val="7030A0"/>
                </a:solidFill>
              </a:rPr>
              <a:t>Reduce social isolation and find ways for all on the care partner team to become deeply known. Loving companionship is the antidote to loneliness. </a:t>
            </a:r>
            <a:endParaRPr lang="en-US" sz="2800" dirty="0">
              <a:solidFill>
                <a:srgbClr val="7030A0"/>
              </a:solidFill>
            </a:endParaRPr>
          </a:p>
          <a:p>
            <a:pPr lvl="0">
              <a:buFont typeface="Wingdings" panose="05000000000000000000" pitchFamily="2" charset="2"/>
              <a:buChar char="q"/>
            </a:pPr>
            <a:r>
              <a:rPr lang="en-US" sz="2800" dirty="0">
                <a:solidFill>
                  <a:srgbClr val="7030A0"/>
                </a:solidFill>
              </a:rPr>
              <a:t>Create opportunities for </a:t>
            </a:r>
            <a:r>
              <a:rPr lang="en-US" sz="2800" dirty="0" smtClean="0">
                <a:solidFill>
                  <a:srgbClr val="7030A0"/>
                </a:solidFill>
              </a:rPr>
              <a:t>Elders </a:t>
            </a:r>
            <a:r>
              <a:rPr lang="en-US" sz="2800" dirty="0">
                <a:solidFill>
                  <a:srgbClr val="7030A0"/>
                </a:solidFill>
              </a:rPr>
              <a:t>to </a:t>
            </a:r>
            <a:r>
              <a:rPr lang="en-US" sz="2800" b="1" dirty="0">
                <a:solidFill>
                  <a:srgbClr val="7030A0"/>
                </a:solidFill>
              </a:rPr>
              <a:t>give as well as receive.</a:t>
            </a:r>
          </a:p>
          <a:p>
            <a:pPr lvl="0">
              <a:buFont typeface="Wingdings" panose="05000000000000000000" pitchFamily="2" charset="2"/>
              <a:buChar char="q"/>
            </a:pPr>
            <a:r>
              <a:rPr lang="en-US" sz="2800" dirty="0">
                <a:solidFill>
                  <a:srgbClr val="7030A0"/>
                </a:solidFill>
              </a:rPr>
              <a:t>Focus on a person-centered approach around caring for the </a:t>
            </a:r>
            <a:r>
              <a:rPr lang="en-US" sz="2800" b="1" dirty="0">
                <a:solidFill>
                  <a:srgbClr val="7030A0"/>
                </a:solidFill>
              </a:rPr>
              <a:t>whole person </a:t>
            </a:r>
            <a:r>
              <a:rPr lang="en-US" sz="2800" dirty="0">
                <a:solidFill>
                  <a:srgbClr val="7030A0"/>
                </a:solidFill>
              </a:rPr>
              <a:t>including </a:t>
            </a:r>
            <a:r>
              <a:rPr lang="en-US" sz="2800" b="1" dirty="0" smtClean="0">
                <a:solidFill>
                  <a:srgbClr val="7030A0"/>
                </a:solidFill>
              </a:rPr>
              <a:t>physical, </a:t>
            </a:r>
            <a:r>
              <a:rPr lang="en-US" sz="2800" b="1" dirty="0">
                <a:solidFill>
                  <a:srgbClr val="7030A0"/>
                </a:solidFill>
              </a:rPr>
              <a:t>mental and emotional needs</a:t>
            </a:r>
            <a:r>
              <a:rPr lang="en-US" sz="2200" b="1" dirty="0">
                <a:solidFill>
                  <a:srgbClr val="7030A0"/>
                </a:solidFill>
              </a:rPr>
              <a:t>.</a:t>
            </a:r>
          </a:p>
          <a:p>
            <a:endParaRPr lang="en-US" dirty="0"/>
          </a:p>
        </p:txBody>
      </p:sp>
    </p:spTree>
    <p:extLst>
      <p:ext uri="{BB962C8B-B14F-4D97-AF65-F5344CB8AC3E}">
        <p14:creationId xmlns:p14="http://schemas.microsoft.com/office/powerpoint/2010/main" val="714826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Steps in Aging with Purpose Pilot</a:t>
            </a:r>
            <a:endParaRPr lang="en-US" dirty="0">
              <a:solidFill>
                <a:srgbClr val="7030A0"/>
              </a:solidFill>
            </a:endParaRPr>
          </a:p>
        </p:txBody>
      </p:sp>
      <p:sp>
        <p:nvSpPr>
          <p:cNvPr id="3" name="Content Placeholder 2"/>
          <p:cNvSpPr>
            <a:spLocks noGrp="1"/>
          </p:cNvSpPr>
          <p:nvPr>
            <p:ph sz="half" idx="1"/>
          </p:nvPr>
        </p:nvSpPr>
        <p:spPr>
          <a:xfrm>
            <a:off x="381000" y="1524000"/>
            <a:ext cx="4114800" cy="4602163"/>
          </a:xfrm>
        </p:spPr>
        <p:txBody>
          <a:bodyPr>
            <a:normAutofit fontScale="92500" lnSpcReduction="20000"/>
          </a:bodyPr>
          <a:lstStyle/>
          <a:p>
            <a:pPr marL="0" indent="0">
              <a:buNone/>
            </a:pPr>
            <a:endParaRPr lang="en-US" dirty="0" smtClean="0"/>
          </a:p>
          <a:p>
            <a:pPr marL="0" indent="0">
              <a:buNone/>
            </a:pPr>
            <a:r>
              <a:rPr lang="en-US" dirty="0" smtClean="0">
                <a:solidFill>
                  <a:srgbClr val="7030A0"/>
                </a:solidFill>
              </a:rPr>
              <a:t>1.)  Gather “Life Stories” of pilot </a:t>
            </a:r>
            <a:r>
              <a:rPr lang="en-US" dirty="0">
                <a:solidFill>
                  <a:srgbClr val="7030A0"/>
                </a:solidFill>
              </a:rPr>
              <a:t>g</a:t>
            </a:r>
            <a:r>
              <a:rPr lang="en-US" dirty="0" smtClean="0">
                <a:solidFill>
                  <a:srgbClr val="7030A0"/>
                </a:solidFill>
              </a:rPr>
              <a:t>roup of Elders and inventory </a:t>
            </a:r>
            <a:r>
              <a:rPr lang="en-US" dirty="0">
                <a:solidFill>
                  <a:srgbClr val="7030A0"/>
                </a:solidFill>
              </a:rPr>
              <a:t>t</a:t>
            </a:r>
            <a:r>
              <a:rPr lang="en-US" dirty="0" smtClean="0">
                <a:solidFill>
                  <a:srgbClr val="7030A0"/>
                </a:solidFill>
              </a:rPr>
              <a:t>heir </a:t>
            </a:r>
            <a:r>
              <a:rPr lang="en-US" dirty="0">
                <a:solidFill>
                  <a:srgbClr val="7030A0"/>
                </a:solidFill>
              </a:rPr>
              <a:t>a</a:t>
            </a:r>
            <a:r>
              <a:rPr lang="en-US" dirty="0" smtClean="0">
                <a:solidFill>
                  <a:srgbClr val="7030A0"/>
                </a:solidFill>
              </a:rPr>
              <a:t>bilities and goals</a:t>
            </a:r>
          </a:p>
          <a:p>
            <a:pPr marL="0" indent="0">
              <a:buNone/>
            </a:pPr>
            <a:r>
              <a:rPr lang="en-US" dirty="0" smtClean="0">
                <a:solidFill>
                  <a:srgbClr val="7030A0"/>
                </a:solidFill>
              </a:rPr>
              <a:t>2.) Create opportunities to build </a:t>
            </a:r>
            <a:r>
              <a:rPr lang="en-US" dirty="0">
                <a:solidFill>
                  <a:srgbClr val="7030A0"/>
                </a:solidFill>
              </a:rPr>
              <a:t>r</a:t>
            </a:r>
            <a:r>
              <a:rPr lang="en-US" dirty="0" smtClean="0">
                <a:solidFill>
                  <a:srgbClr val="7030A0"/>
                </a:solidFill>
              </a:rPr>
              <a:t>elationships and reduce </a:t>
            </a:r>
            <a:r>
              <a:rPr lang="en-US" dirty="0">
                <a:solidFill>
                  <a:srgbClr val="7030A0"/>
                </a:solidFill>
              </a:rPr>
              <a:t>s</a:t>
            </a:r>
            <a:r>
              <a:rPr lang="en-US" dirty="0" smtClean="0">
                <a:solidFill>
                  <a:srgbClr val="7030A0"/>
                </a:solidFill>
              </a:rPr>
              <a:t>ocial </a:t>
            </a:r>
            <a:r>
              <a:rPr lang="en-US" dirty="0">
                <a:solidFill>
                  <a:srgbClr val="7030A0"/>
                </a:solidFill>
              </a:rPr>
              <a:t>i</a:t>
            </a:r>
            <a:r>
              <a:rPr lang="en-US" dirty="0" smtClean="0">
                <a:solidFill>
                  <a:srgbClr val="7030A0"/>
                </a:solidFill>
              </a:rPr>
              <a:t>solation</a:t>
            </a:r>
          </a:p>
          <a:p>
            <a:pPr marL="0" indent="0">
              <a:buNone/>
            </a:pPr>
            <a:r>
              <a:rPr lang="en-US" dirty="0" smtClean="0">
                <a:solidFill>
                  <a:srgbClr val="7030A0"/>
                </a:solidFill>
              </a:rPr>
              <a:t>3.) Discover opportunities for </a:t>
            </a:r>
            <a:r>
              <a:rPr lang="en-US" dirty="0">
                <a:solidFill>
                  <a:srgbClr val="7030A0"/>
                </a:solidFill>
              </a:rPr>
              <a:t>m</a:t>
            </a:r>
            <a:r>
              <a:rPr lang="en-US" dirty="0" smtClean="0">
                <a:solidFill>
                  <a:srgbClr val="7030A0"/>
                </a:solidFill>
              </a:rPr>
              <a:t>eaningful activity – chance to give as well as receive</a:t>
            </a:r>
          </a:p>
          <a:p>
            <a:pPr marL="0" indent="0">
              <a:buNone/>
            </a:pPr>
            <a:r>
              <a:rPr lang="en-US" dirty="0" smtClean="0">
                <a:solidFill>
                  <a:srgbClr val="7030A0"/>
                </a:solidFill>
              </a:rPr>
              <a:t>4.) Measure outcomes</a:t>
            </a:r>
            <a:endParaRPr lang="en-US" dirty="0">
              <a:solidFill>
                <a:srgbClr val="7030A0"/>
              </a:solidFill>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76478"/>
            <a:ext cx="4038600" cy="29734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2697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Living History</a:t>
            </a:r>
            <a:endParaRPr lang="en-US" dirty="0">
              <a:solidFill>
                <a:srgbClr val="7030A0"/>
              </a:solidFill>
            </a:endParaRPr>
          </a:p>
        </p:txBody>
      </p:sp>
      <p:sp>
        <p:nvSpPr>
          <p:cNvPr id="3" name="Content Placeholder 2"/>
          <p:cNvSpPr>
            <a:spLocks noGrp="1"/>
          </p:cNvSpPr>
          <p:nvPr>
            <p:ph sz="half" idx="1"/>
          </p:nvPr>
        </p:nvSpPr>
        <p:spPr>
          <a:xfrm>
            <a:off x="381000" y="1600200"/>
            <a:ext cx="4876800" cy="4525963"/>
          </a:xfrm>
        </p:spPr>
        <p:txBody>
          <a:bodyPr>
            <a:normAutofit fontScale="92500" lnSpcReduction="10000"/>
          </a:bodyPr>
          <a:lstStyle/>
          <a:p>
            <a:pPr>
              <a:buFont typeface="Wingdings" panose="05000000000000000000" pitchFamily="2" charset="2"/>
              <a:buChar char="q"/>
            </a:pPr>
            <a:r>
              <a:rPr lang="en-US" dirty="0" smtClean="0">
                <a:solidFill>
                  <a:srgbClr val="7030A0"/>
                </a:solidFill>
              </a:rPr>
              <a:t>Licensed story-gathering program typically </a:t>
            </a:r>
            <a:r>
              <a:rPr lang="en-US" dirty="0">
                <a:solidFill>
                  <a:srgbClr val="7030A0"/>
                </a:solidFill>
              </a:rPr>
              <a:t>u</a:t>
            </a:r>
            <a:r>
              <a:rPr lang="en-US" dirty="0" smtClean="0">
                <a:solidFill>
                  <a:srgbClr val="7030A0"/>
                </a:solidFill>
              </a:rPr>
              <a:t>sed in hospital or long term care settings to improve patient satisfaction</a:t>
            </a:r>
            <a:endParaRPr lang="en-US" dirty="0">
              <a:solidFill>
                <a:srgbClr val="7030A0"/>
              </a:solidFill>
            </a:endParaRPr>
          </a:p>
          <a:p>
            <a:pPr lvl="1">
              <a:buFont typeface="Wingdings" panose="05000000000000000000" pitchFamily="2" charset="2"/>
              <a:buChar char="q"/>
            </a:pPr>
            <a:r>
              <a:rPr lang="en-US" dirty="0" smtClean="0">
                <a:solidFill>
                  <a:srgbClr val="7030A0"/>
                </a:solidFill>
              </a:rPr>
              <a:t>First community-based agency to utilize it</a:t>
            </a:r>
          </a:p>
          <a:p>
            <a:pPr lvl="1">
              <a:buFont typeface="Wingdings" panose="05000000000000000000" pitchFamily="2" charset="2"/>
              <a:buChar char="q"/>
            </a:pPr>
            <a:r>
              <a:rPr lang="en-US" dirty="0" smtClean="0">
                <a:solidFill>
                  <a:srgbClr val="7030A0"/>
                </a:solidFill>
              </a:rPr>
              <a:t>Open-ended interviews help us discover who our Elders really are – not deficiency based</a:t>
            </a:r>
          </a:p>
          <a:p>
            <a:pPr lvl="1">
              <a:buFont typeface="Wingdings" panose="05000000000000000000" pitchFamily="2" charset="2"/>
              <a:buChar char="q"/>
            </a:pPr>
            <a:r>
              <a:rPr lang="en-US" dirty="0" smtClean="0">
                <a:solidFill>
                  <a:srgbClr val="7030A0"/>
                </a:solidFill>
              </a:rPr>
              <a:t>Discover gifts, abilities and what matters to them</a:t>
            </a:r>
          </a:p>
          <a:p>
            <a:pPr lvl="1">
              <a:buFont typeface="Wingdings" panose="05000000000000000000" pitchFamily="2" charset="2"/>
              <a:buChar char="q"/>
            </a:pPr>
            <a:endParaRPr lang="en-US" dirty="0">
              <a:solidFill>
                <a:srgbClr val="7030A0"/>
              </a:solidFill>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57800" y="1600200"/>
            <a:ext cx="3360420" cy="44805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65346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normAutofit lnSpcReduction="10000"/>
          </a:bodyPr>
          <a:lstStyle/>
          <a:p>
            <a:pPr lvl="0">
              <a:buFont typeface="Wingdings" panose="05000000000000000000" pitchFamily="2" charset="2"/>
              <a:buChar char="q"/>
            </a:pPr>
            <a:r>
              <a:rPr lang="en-US" sz="2800" dirty="0" smtClean="0">
                <a:solidFill>
                  <a:srgbClr val="7030A0"/>
                </a:solidFill>
              </a:rPr>
              <a:t>Founded by Dr. Bill Thomas in upstate NY over 20 years ago in a nursing home setting where Elders were suffering from the three plagues of </a:t>
            </a:r>
            <a:r>
              <a:rPr lang="en-US" sz="2800" b="1" dirty="0" smtClean="0">
                <a:solidFill>
                  <a:srgbClr val="7030A0"/>
                </a:solidFill>
              </a:rPr>
              <a:t>loneliness, helplessness and boredom</a:t>
            </a:r>
            <a:endParaRPr lang="en-US" sz="2400" b="1" dirty="0">
              <a:solidFill>
                <a:srgbClr val="7030A0"/>
              </a:solidFill>
            </a:endParaRPr>
          </a:p>
          <a:p>
            <a:pPr lvl="0">
              <a:buFont typeface="Wingdings" panose="05000000000000000000" pitchFamily="2" charset="2"/>
              <a:buChar char="q"/>
            </a:pPr>
            <a:r>
              <a:rPr lang="en-US" sz="2800" dirty="0" smtClean="0">
                <a:solidFill>
                  <a:srgbClr val="7030A0"/>
                </a:solidFill>
              </a:rPr>
              <a:t>Driven by a </a:t>
            </a:r>
            <a:r>
              <a:rPr lang="en-US" sz="2800" b="1" dirty="0" smtClean="0">
                <a:solidFill>
                  <a:srgbClr val="7030A0"/>
                </a:solidFill>
              </a:rPr>
              <a:t>ten-principle philosophy </a:t>
            </a:r>
            <a:r>
              <a:rPr lang="en-US" sz="2800" dirty="0" smtClean="0">
                <a:solidFill>
                  <a:srgbClr val="7030A0"/>
                </a:solidFill>
              </a:rPr>
              <a:t>that reconnects Elders to their communities</a:t>
            </a:r>
          </a:p>
          <a:p>
            <a:pPr lvl="0">
              <a:buFont typeface="Wingdings" panose="05000000000000000000" pitchFamily="2" charset="2"/>
              <a:buChar char="q"/>
            </a:pPr>
            <a:r>
              <a:rPr lang="en-US" sz="2800" dirty="0" smtClean="0">
                <a:solidFill>
                  <a:srgbClr val="7030A0"/>
                </a:solidFill>
              </a:rPr>
              <a:t>De-emphasizes traditional model of care and embraces </a:t>
            </a:r>
            <a:r>
              <a:rPr lang="en-US" sz="2800" b="1" dirty="0" smtClean="0">
                <a:solidFill>
                  <a:srgbClr val="7030A0"/>
                </a:solidFill>
              </a:rPr>
              <a:t>person-directed care</a:t>
            </a:r>
          </a:p>
          <a:p>
            <a:pPr lvl="0">
              <a:buFont typeface="Wingdings" panose="05000000000000000000" pitchFamily="2" charset="2"/>
              <a:buChar char="q"/>
            </a:pPr>
            <a:r>
              <a:rPr lang="en-US" sz="2800" dirty="0" smtClean="0">
                <a:solidFill>
                  <a:srgbClr val="7030A0"/>
                </a:solidFill>
              </a:rPr>
              <a:t>Creates </a:t>
            </a:r>
            <a:r>
              <a:rPr lang="en-US" sz="2800" dirty="0">
                <a:solidFill>
                  <a:srgbClr val="7030A0"/>
                </a:solidFill>
              </a:rPr>
              <a:t>opportunities for Elders to </a:t>
            </a:r>
            <a:r>
              <a:rPr lang="en-US" sz="2800" b="1" dirty="0">
                <a:solidFill>
                  <a:srgbClr val="7030A0"/>
                </a:solidFill>
              </a:rPr>
              <a:t>give as well as receive.</a:t>
            </a:r>
          </a:p>
          <a:p>
            <a:endParaRPr lang="en-US" dirty="0"/>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52400"/>
            <a:ext cx="2550795" cy="1307465"/>
          </a:xfrm>
          <a:prstGeom prst="rect">
            <a:avLst/>
          </a:prstGeom>
          <a:noFill/>
          <a:ln>
            <a:noFill/>
          </a:ln>
        </p:spPr>
      </p:pic>
    </p:spTree>
    <p:extLst>
      <p:ext uri="{BB962C8B-B14F-4D97-AF65-F5344CB8AC3E}">
        <p14:creationId xmlns:p14="http://schemas.microsoft.com/office/powerpoint/2010/main" val="3568242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sp>
        <p:nvSpPr>
          <p:cNvPr id="11" name="Content Placeholder 10"/>
          <p:cNvSpPr>
            <a:spLocks noGrp="1"/>
          </p:cNvSpPr>
          <p:nvPr>
            <p:ph sz="half" idx="1"/>
          </p:nvPr>
        </p:nvSpPr>
        <p:spPr>
          <a:xfrm>
            <a:off x="457200" y="1600200"/>
            <a:ext cx="8153400" cy="4525963"/>
          </a:xfrm>
        </p:spPr>
        <p:txBody>
          <a:bodyPr>
            <a:normAutofit/>
          </a:bodyPr>
          <a:lstStyle/>
          <a:p>
            <a:endParaRPr lang="en-US" dirty="0" smtClean="0"/>
          </a:p>
          <a:p>
            <a:endParaRPr lang="en-US" dirty="0" smtClean="0"/>
          </a:p>
          <a:p>
            <a:r>
              <a:rPr lang="en-US" sz="4800" b="1" dirty="0" smtClean="0">
                <a:solidFill>
                  <a:srgbClr val="7030A0"/>
                </a:solidFill>
              </a:rPr>
              <a:t>Who are we?</a:t>
            </a:r>
          </a:p>
          <a:p>
            <a:r>
              <a:rPr lang="en-US" sz="4800" b="1" dirty="0" smtClean="0">
                <a:solidFill>
                  <a:srgbClr val="7030A0"/>
                </a:solidFill>
              </a:rPr>
              <a:t>What are the numbers?</a:t>
            </a:r>
          </a:p>
          <a:p>
            <a:r>
              <a:rPr lang="en-US" sz="4800" b="1" dirty="0" smtClean="0">
                <a:solidFill>
                  <a:srgbClr val="7030A0"/>
                </a:solidFill>
              </a:rPr>
              <a:t>What are we doing?</a:t>
            </a:r>
            <a:endParaRPr lang="en-US" sz="4800" dirty="0">
              <a:solidFill>
                <a:srgbClr val="7030A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228600"/>
            <a:ext cx="3657600" cy="1280160"/>
          </a:xfrm>
          <a:prstGeom prst="rect">
            <a:avLst/>
          </a:prstGeom>
        </p:spPr>
      </p:pic>
    </p:spTree>
    <p:extLst>
      <p:ext uri="{BB962C8B-B14F-4D97-AF65-F5344CB8AC3E}">
        <p14:creationId xmlns:p14="http://schemas.microsoft.com/office/powerpoint/2010/main" val="2639526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normAutofit lnSpcReduction="10000"/>
          </a:bodyPr>
          <a:lstStyle/>
          <a:p>
            <a:pPr lvl="0">
              <a:buFont typeface="Wingdings" panose="05000000000000000000" pitchFamily="2" charset="2"/>
              <a:buChar char="q"/>
            </a:pPr>
            <a:r>
              <a:rPr lang="en-US" sz="2800" dirty="0" smtClean="0">
                <a:solidFill>
                  <a:srgbClr val="7030A0"/>
                </a:solidFill>
              </a:rPr>
              <a:t>Systemic Culture change</a:t>
            </a:r>
          </a:p>
          <a:p>
            <a:pPr lvl="1">
              <a:buFont typeface="Wingdings" panose="05000000000000000000" pitchFamily="2" charset="2"/>
              <a:buChar char="q"/>
            </a:pPr>
            <a:r>
              <a:rPr lang="en-US" sz="2000" dirty="0" smtClean="0">
                <a:solidFill>
                  <a:srgbClr val="7030A0"/>
                </a:solidFill>
              </a:rPr>
              <a:t>20 trained Eden at Home Associates in the Community</a:t>
            </a:r>
          </a:p>
          <a:p>
            <a:pPr lvl="1">
              <a:buFont typeface="Wingdings" panose="05000000000000000000" pitchFamily="2" charset="2"/>
              <a:buChar char="q"/>
            </a:pPr>
            <a:r>
              <a:rPr lang="en-US" sz="2000" dirty="0" smtClean="0">
                <a:solidFill>
                  <a:srgbClr val="7030A0"/>
                </a:solidFill>
              </a:rPr>
              <a:t>Agency-wide trainings</a:t>
            </a:r>
          </a:p>
          <a:p>
            <a:pPr marL="457200" lvl="1" indent="0">
              <a:buNone/>
            </a:pPr>
            <a:endParaRPr lang="en-US" sz="2000" dirty="0">
              <a:solidFill>
                <a:srgbClr val="7030A0"/>
              </a:solidFill>
            </a:endParaRPr>
          </a:p>
          <a:p>
            <a:pPr lvl="0">
              <a:buFont typeface="Wingdings" panose="05000000000000000000" pitchFamily="2" charset="2"/>
              <a:buChar char="q"/>
            </a:pPr>
            <a:r>
              <a:rPr lang="en-US" sz="2800" dirty="0" smtClean="0">
                <a:solidFill>
                  <a:srgbClr val="7030A0"/>
                </a:solidFill>
              </a:rPr>
              <a:t>Change in Language</a:t>
            </a:r>
          </a:p>
          <a:p>
            <a:pPr lvl="1">
              <a:buFont typeface="Wingdings" panose="05000000000000000000" pitchFamily="2" charset="2"/>
              <a:buChar char="q"/>
            </a:pPr>
            <a:r>
              <a:rPr lang="en-US" sz="2400" dirty="0" smtClean="0">
                <a:solidFill>
                  <a:srgbClr val="7030A0"/>
                </a:solidFill>
              </a:rPr>
              <a:t>“</a:t>
            </a:r>
            <a:r>
              <a:rPr lang="en-US" sz="2400" dirty="0" err="1" smtClean="0">
                <a:solidFill>
                  <a:srgbClr val="7030A0"/>
                </a:solidFill>
              </a:rPr>
              <a:t>Elderhood</a:t>
            </a:r>
            <a:r>
              <a:rPr lang="en-US" sz="2400" dirty="0" smtClean="0">
                <a:solidFill>
                  <a:srgbClr val="7030A0"/>
                </a:solidFill>
              </a:rPr>
              <a:t>”</a:t>
            </a:r>
          </a:p>
          <a:p>
            <a:pPr lvl="1">
              <a:buFont typeface="Wingdings" panose="05000000000000000000" pitchFamily="2" charset="2"/>
              <a:buChar char="q"/>
            </a:pPr>
            <a:r>
              <a:rPr lang="en-US" sz="2400" dirty="0" smtClean="0">
                <a:solidFill>
                  <a:srgbClr val="7030A0"/>
                </a:solidFill>
              </a:rPr>
              <a:t>Care Partner Teams</a:t>
            </a:r>
          </a:p>
          <a:p>
            <a:pPr lvl="1">
              <a:buFont typeface="Wingdings" panose="05000000000000000000" pitchFamily="2" charset="2"/>
              <a:buChar char="q"/>
            </a:pPr>
            <a:r>
              <a:rPr lang="en-US" sz="2400" dirty="0" smtClean="0">
                <a:solidFill>
                  <a:srgbClr val="7030A0"/>
                </a:solidFill>
              </a:rPr>
              <a:t>Elder Care Partner</a:t>
            </a:r>
          </a:p>
          <a:p>
            <a:pPr lvl="1">
              <a:buFont typeface="Wingdings" panose="05000000000000000000" pitchFamily="2" charset="2"/>
              <a:buChar char="q"/>
            </a:pPr>
            <a:r>
              <a:rPr lang="en-US" sz="2400" dirty="0" smtClean="0">
                <a:solidFill>
                  <a:srgbClr val="7030A0"/>
                </a:solidFill>
              </a:rPr>
              <a:t>Definition of “Care”</a:t>
            </a:r>
          </a:p>
          <a:p>
            <a:pPr marL="457200" lvl="1" indent="0">
              <a:buNone/>
            </a:pPr>
            <a:endParaRPr lang="en-US" sz="2400" dirty="0" smtClean="0">
              <a:solidFill>
                <a:srgbClr val="7030A0"/>
              </a:solidFill>
            </a:endParaRPr>
          </a:p>
          <a:p>
            <a:pPr lvl="0">
              <a:buFont typeface="Wingdings" panose="05000000000000000000" pitchFamily="2" charset="2"/>
              <a:buChar char="q"/>
            </a:pPr>
            <a:r>
              <a:rPr lang="en-US" sz="2800" dirty="0" smtClean="0">
                <a:solidFill>
                  <a:srgbClr val="7030A0"/>
                </a:solidFill>
              </a:rPr>
              <a:t>Being well-known</a:t>
            </a:r>
          </a:p>
          <a:p>
            <a:endParaRPr lang="en-US" dirty="0"/>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52400"/>
            <a:ext cx="2550795" cy="1307465"/>
          </a:xfrm>
          <a:prstGeom prst="rect">
            <a:avLst/>
          </a:prstGeom>
          <a:noFill/>
          <a:ln>
            <a:noFill/>
          </a:ln>
        </p:spPr>
      </p:pic>
    </p:spTree>
    <p:extLst>
      <p:ext uri="{BB962C8B-B14F-4D97-AF65-F5344CB8AC3E}">
        <p14:creationId xmlns:p14="http://schemas.microsoft.com/office/powerpoint/2010/main" val="2724710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7030A0"/>
                </a:solidFill>
              </a:rPr>
              <a:t>Aging </a:t>
            </a:r>
            <a:r>
              <a:rPr lang="en-US" dirty="0">
                <a:solidFill>
                  <a:srgbClr val="7030A0"/>
                </a:solidFill>
              </a:rPr>
              <a:t>with Purpose </a:t>
            </a:r>
            <a:r>
              <a:rPr lang="en-US" dirty="0" smtClean="0">
                <a:solidFill>
                  <a:srgbClr val="7030A0"/>
                </a:solidFill>
              </a:rPr>
              <a:t>Pilot Summary</a:t>
            </a:r>
            <a:endParaRPr lang="en-US" dirty="0"/>
          </a:p>
        </p:txBody>
      </p:sp>
      <p:sp>
        <p:nvSpPr>
          <p:cNvPr id="6" name="Content Placeholder 5"/>
          <p:cNvSpPr>
            <a:spLocks noGrp="1"/>
          </p:cNvSpPr>
          <p:nvPr>
            <p:ph idx="1"/>
          </p:nvPr>
        </p:nvSpPr>
        <p:spPr/>
        <p:txBody>
          <a:bodyPr/>
          <a:lstStyle/>
          <a:p>
            <a:pPr>
              <a:buFont typeface="Wingdings" panose="05000000000000000000" pitchFamily="2" charset="2"/>
              <a:buChar char="q"/>
            </a:pPr>
            <a:r>
              <a:rPr lang="en-US" dirty="0" smtClean="0">
                <a:solidFill>
                  <a:srgbClr val="7030A0"/>
                </a:solidFill>
              </a:rPr>
              <a:t>Eden-trained staff and volunteers</a:t>
            </a:r>
          </a:p>
          <a:p>
            <a:pPr>
              <a:buFont typeface="Wingdings" panose="05000000000000000000" pitchFamily="2" charset="2"/>
              <a:buChar char="q"/>
            </a:pPr>
            <a:r>
              <a:rPr lang="en-US" dirty="0" smtClean="0">
                <a:solidFill>
                  <a:srgbClr val="7030A0"/>
                </a:solidFill>
              </a:rPr>
              <a:t>Living Histories</a:t>
            </a:r>
          </a:p>
          <a:p>
            <a:pPr>
              <a:buFont typeface="Wingdings" panose="05000000000000000000" pitchFamily="2" charset="2"/>
              <a:buChar char="q"/>
            </a:pPr>
            <a:r>
              <a:rPr lang="en-US" dirty="0" smtClean="0">
                <a:solidFill>
                  <a:srgbClr val="7030A0"/>
                </a:solidFill>
              </a:rPr>
              <a:t>Validated outcome measures including quality of life, depression, healthcare utilization, social isolation, and food insecurity.</a:t>
            </a:r>
          </a:p>
          <a:p>
            <a:pPr>
              <a:buFont typeface="Wingdings" panose="05000000000000000000" pitchFamily="2" charset="2"/>
              <a:buChar char="q"/>
            </a:pPr>
            <a:r>
              <a:rPr lang="en-US" dirty="0" smtClean="0">
                <a:solidFill>
                  <a:srgbClr val="7030A0"/>
                </a:solidFill>
              </a:rPr>
              <a:t>Connection with programs or interventions based on Eldercare Partner skills and strengths.</a:t>
            </a:r>
            <a:endParaRPr lang="en-US" dirty="0">
              <a:solidFill>
                <a:srgbClr val="7030A0"/>
              </a:solidFill>
            </a:endParaRPr>
          </a:p>
        </p:txBody>
      </p:sp>
    </p:spTree>
    <p:extLst>
      <p:ext uri="{BB962C8B-B14F-4D97-AF65-F5344CB8AC3E}">
        <p14:creationId xmlns:p14="http://schemas.microsoft.com/office/powerpoint/2010/main" val="1672920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Aging with Purpose Impact</a:t>
            </a:r>
            <a:endParaRPr lang="en-US" b="1" dirty="0">
              <a:solidFill>
                <a:srgbClr val="7030A0"/>
              </a:solidFill>
            </a:endParaRPr>
          </a:p>
        </p:txBody>
      </p:sp>
      <p:sp>
        <p:nvSpPr>
          <p:cNvPr id="3" name="Content Placeholder 2"/>
          <p:cNvSpPr>
            <a:spLocks noGrp="1"/>
          </p:cNvSpPr>
          <p:nvPr>
            <p:ph idx="1"/>
          </p:nvPr>
        </p:nvSpPr>
        <p:spPr/>
        <p:txBody>
          <a:bodyPr>
            <a:normAutofit lnSpcReduction="10000"/>
          </a:bodyPr>
          <a:lstStyle/>
          <a:p>
            <a:pPr lvl="0">
              <a:buFont typeface="Wingdings" panose="05000000000000000000" pitchFamily="2" charset="2"/>
              <a:buChar char="q"/>
            </a:pPr>
            <a:r>
              <a:rPr lang="en-US" sz="3900" dirty="0" smtClean="0">
                <a:solidFill>
                  <a:srgbClr val="7030A0"/>
                </a:solidFill>
              </a:rPr>
              <a:t>Embracing </a:t>
            </a:r>
            <a:r>
              <a:rPr lang="en-US" sz="3900" dirty="0" err="1" smtClean="0">
                <a:solidFill>
                  <a:srgbClr val="7030A0"/>
                </a:solidFill>
              </a:rPr>
              <a:t>Elderhood</a:t>
            </a:r>
            <a:endParaRPr lang="en-US" sz="3900" dirty="0" smtClean="0">
              <a:solidFill>
                <a:srgbClr val="7030A0"/>
              </a:solidFill>
            </a:endParaRPr>
          </a:p>
          <a:p>
            <a:pPr lvl="0">
              <a:buFont typeface="Wingdings" panose="05000000000000000000" pitchFamily="2" charset="2"/>
              <a:buChar char="q"/>
            </a:pPr>
            <a:r>
              <a:rPr lang="en-US" sz="3900" dirty="0" smtClean="0">
                <a:solidFill>
                  <a:srgbClr val="7030A0"/>
                </a:solidFill>
              </a:rPr>
              <a:t>Re-engaging Elders back into the social fabric of their community – “we need you”</a:t>
            </a:r>
          </a:p>
          <a:p>
            <a:pPr lvl="0">
              <a:buFont typeface="Wingdings" panose="05000000000000000000" pitchFamily="2" charset="2"/>
              <a:buChar char="q"/>
            </a:pPr>
            <a:r>
              <a:rPr lang="en-US" sz="3900" dirty="0" smtClean="0">
                <a:solidFill>
                  <a:srgbClr val="7030A0"/>
                </a:solidFill>
              </a:rPr>
              <a:t>Prolong good health and quality of life</a:t>
            </a:r>
          </a:p>
          <a:p>
            <a:pPr lvl="0">
              <a:buFont typeface="Wingdings" panose="05000000000000000000" pitchFamily="2" charset="2"/>
              <a:buChar char="q"/>
            </a:pPr>
            <a:r>
              <a:rPr lang="en-US" sz="3900" dirty="0" smtClean="0">
                <a:solidFill>
                  <a:srgbClr val="7030A0"/>
                </a:solidFill>
              </a:rPr>
              <a:t>Creating an aging-friendly community</a:t>
            </a:r>
          </a:p>
          <a:p>
            <a:pPr lvl="1">
              <a:buFont typeface="Wingdings" panose="05000000000000000000" pitchFamily="2" charset="2"/>
              <a:buChar char="q"/>
            </a:pPr>
            <a:endParaRPr lang="en-US" sz="2400" dirty="0" smtClean="0">
              <a:solidFill>
                <a:srgbClr val="7030A0"/>
              </a:solidFill>
            </a:endParaRPr>
          </a:p>
          <a:p>
            <a:pPr lvl="1">
              <a:buFont typeface="Wingdings" panose="05000000000000000000" pitchFamily="2" charset="2"/>
              <a:buChar char="q"/>
            </a:pPr>
            <a:endParaRPr lang="en-US" sz="2400" dirty="0" smtClean="0">
              <a:solidFill>
                <a:srgbClr val="7030A0"/>
              </a:solidFill>
            </a:endParaRPr>
          </a:p>
          <a:p>
            <a:pPr lvl="1">
              <a:buFont typeface="Wingdings" panose="05000000000000000000" pitchFamily="2" charset="2"/>
              <a:buChar char="q"/>
            </a:pPr>
            <a:endParaRPr lang="en-US" sz="2400" dirty="0" smtClean="0">
              <a:solidFill>
                <a:srgbClr val="7030A0"/>
              </a:solidFill>
            </a:endParaRPr>
          </a:p>
          <a:p>
            <a:endParaRPr lang="en-US" dirty="0"/>
          </a:p>
        </p:txBody>
      </p:sp>
    </p:spTree>
    <p:extLst>
      <p:ext uri="{BB962C8B-B14F-4D97-AF65-F5344CB8AC3E}">
        <p14:creationId xmlns:p14="http://schemas.microsoft.com/office/powerpoint/2010/main" val="1402118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idx="1"/>
          </p:nvPr>
        </p:nvSpPr>
        <p:spPr>
          <a:xfrm>
            <a:off x="381000" y="1828800"/>
            <a:ext cx="8382000" cy="4419600"/>
          </a:xfrm>
        </p:spPr>
        <p:txBody>
          <a:bodyPr>
            <a:normAutofit/>
          </a:bodyPr>
          <a:lstStyle/>
          <a:p>
            <a:endParaRPr lang="en-US" dirty="0" smtClean="0"/>
          </a:p>
          <a:p>
            <a:endParaRPr lang="en-US" dirty="0"/>
          </a:p>
          <a:p>
            <a:pPr marL="0" indent="0" algn="ctr">
              <a:buNone/>
            </a:pPr>
            <a:r>
              <a:rPr lang="en-US" sz="5400" b="1" dirty="0" smtClean="0">
                <a:solidFill>
                  <a:srgbClr val="7030A0"/>
                </a:solidFill>
              </a:rPr>
              <a:t>   </a:t>
            </a:r>
            <a:r>
              <a:rPr lang="en-US" sz="7200" b="1" dirty="0" smtClean="0">
                <a:solidFill>
                  <a:srgbClr val="7030A0"/>
                </a:solidFill>
              </a:rPr>
              <a:t>Questions?</a:t>
            </a:r>
            <a:endParaRPr lang="en-US" sz="7200" dirty="0">
              <a:solidFill>
                <a:srgbClr val="7030A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914400"/>
            <a:ext cx="5209310" cy="1432560"/>
          </a:xfrm>
          <a:prstGeom prst="rect">
            <a:avLst/>
          </a:prstGeom>
        </p:spPr>
      </p:pic>
    </p:spTree>
    <p:extLst>
      <p:ext uri="{BB962C8B-B14F-4D97-AF65-F5344CB8AC3E}">
        <p14:creationId xmlns:p14="http://schemas.microsoft.com/office/powerpoint/2010/main" val="3080437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sp>
        <p:nvSpPr>
          <p:cNvPr id="11" name="Content Placeholder 10"/>
          <p:cNvSpPr>
            <a:spLocks noGrp="1"/>
          </p:cNvSpPr>
          <p:nvPr>
            <p:ph sz="half" idx="1"/>
          </p:nvPr>
        </p:nvSpPr>
        <p:spPr/>
        <p:txBody>
          <a:bodyPr>
            <a:normAutofit fontScale="77500" lnSpcReduction="20000"/>
          </a:bodyPr>
          <a:lstStyle/>
          <a:p>
            <a:endParaRPr lang="en-US" dirty="0" smtClean="0"/>
          </a:p>
          <a:p>
            <a:endParaRPr lang="en-US" dirty="0" smtClean="0"/>
          </a:p>
          <a:p>
            <a:r>
              <a:rPr lang="en-US" b="1" dirty="0" smtClean="0"/>
              <a:t>Private,</a:t>
            </a:r>
            <a:r>
              <a:rPr lang="en-US" dirty="0" smtClean="0"/>
              <a:t> </a:t>
            </a:r>
            <a:r>
              <a:rPr lang="en-US" b="1" dirty="0" smtClean="0"/>
              <a:t>nonprofit</a:t>
            </a:r>
            <a:r>
              <a:rPr lang="en-US" dirty="0" smtClean="0"/>
              <a:t> agency serving seniors in Forsyth County</a:t>
            </a:r>
          </a:p>
          <a:p>
            <a:r>
              <a:rPr lang="en-US" b="1" dirty="0" smtClean="0"/>
              <a:t>2,200 volunteers, 115 staff , 65 board members, 3,700+ donors, 1,550 Elder care partners served</a:t>
            </a:r>
          </a:p>
          <a:p>
            <a:r>
              <a:rPr lang="en-US" dirty="0" smtClean="0"/>
              <a:t>7 programs: Williams Adult Day Center, Help Line, Meals-on-Wheels, Home Care, Group Lunches, Living at Home and Corporate Elder Care</a:t>
            </a:r>
          </a:p>
          <a:p>
            <a:r>
              <a:rPr lang="en-US" dirty="0" smtClean="0"/>
              <a:t>$6,000,000+ budget</a:t>
            </a:r>
            <a:endParaRPr lang="en-US" dirty="0"/>
          </a:p>
        </p:txBody>
      </p:sp>
      <p:pic>
        <p:nvPicPr>
          <p:cNvPr id="7"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34000" y="1862011"/>
            <a:ext cx="2840182" cy="42622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228600"/>
            <a:ext cx="3657600" cy="1280160"/>
          </a:xfrm>
          <a:prstGeom prst="rect">
            <a:avLst/>
          </a:prstGeom>
        </p:spPr>
      </p:pic>
    </p:spTree>
    <p:extLst>
      <p:ext uri="{BB962C8B-B14F-4D97-AF65-F5344CB8AC3E}">
        <p14:creationId xmlns:p14="http://schemas.microsoft.com/office/powerpoint/2010/main" val="2332425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0104"/>
          </a:xfrm>
        </p:spPr>
        <p:txBody>
          <a:bodyPr/>
          <a:lstStyle/>
          <a:p>
            <a:r>
              <a:rPr lang="en-US" dirty="0" smtClean="0">
                <a:solidFill>
                  <a:srgbClr val="7030A0"/>
                </a:solidFill>
              </a:rPr>
              <a:t>Two Locations</a:t>
            </a:r>
            <a:endParaRPr lang="en-US" dirty="0">
              <a:solidFill>
                <a:srgbClr val="7030A0"/>
              </a:solidFill>
            </a:endParaRPr>
          </a:p>
        </p:txBody>
      </p:sp>
      <p:sp>
        <p:nvSpPr>
          <p:cNvPr id="3" name="Content Placeholder 2"/>
          <p:cNvSpPr>
            <a:spLocks noGrp="1"/>
          </p:cNvSpPr>
          <p:nvPr>
            <p:ph sz="half" idx="1"/>
          </p:nvPr>
        </p:nvSpPr>
        <p:spPr/>
        <p:txBody>
          <a:bodyPr/>
          <a:lstStyle/>
          <a:p>
            <a:endParaRPr lang="en-US" dirty="0"/>
          </a:p>
        </p:txBody>
      </p:sp>
      <p:pic>
        <p:nvPicPr>
          <p:cNvPr id="1029" name="Picture 5" descr="C:\Users\rgottlieb\AppData\Local\Microsoft\Windows\Temporary Internet Files\Content.Outlook\U83050AE\sculpture_dedication_003 re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4742"/>
            <a:ext cx="5137456" cy="34381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7" name="Picture 3" descr="H:\Gallery\2014\Christine 11-14\SR Services portraits edit\SR Services portraits edit\_DSC748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495799" y="3460275"/>
            <a:ext cx="4230855" cy="28153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1295400"/>
            <a:ext cx="2101281" cy="369332"/>
          </a:xfrm>
          <a:prstGeom prst="rect">
            <a:avLst/>
          </a:prstGeom>
          <a:noFill/>
        </p:spPr>
        <p:txBody>
          <a:bodyPr wrap="none" rtlCol="0">
            <a:spAutoFit/>
          </a:bodyPr>
          <a:lstStyle/>
          <a:p>
            <a:r>
              <a:rPr lang="en-US" dirty="0" smtClean="0"/>
              <a:t>2895 </a:t>
            </a:r>
            <a:r>
              <a:rPr lang="en-US" dirty="0" err="1"/>
              <a:t>S</a:t>
            </a:r>
            <a:r>
              <a:rPr lang="en-US" dirty="0" err="1" smtClean="0"/>
              <a:t>horefair</a:t>
            </a:r>
            <a:r>
              <a:rPr lang="en-US" dirty="0" smtClean="0"/>
              <a:t> Drive</a:t>
            </a:r>
            <a:endParaRPr lang="en-US" dirty="0"/>
          </a:p>
        </p:txBody>
      </p:sp>
      <p:sp>
        <p:nvSpPr>
          <p:cNvPr id="7" name="TextBox 6"/>
          <p:cNvSpPr txBox="1"/>
          <p:nvPr/>
        </p:nvSpPr>
        <p:spPr>
          <a:xfrm>
            <a:off x="6477000" y="3505200"/>
            <a:ext cx="1976888" cy="369332"/>
          </a:xfrm>
          <a:prstGeom prst="rect">
            <a:avLst/>
          </a:prstGeom>
          <a:noFill/>
        </p:spPr>
        <p:txBody>
          <a:bodyPr wrap="none" rtlCol="0">
            <a:spAutoFit/>
          </a:bodyPr>
          <a:lstStyle/>
          <a:p>
            <a:r>
              <a:rPr lang="en-US" dirty="0" smtClean="0"/>
              <a:t>231 Melrose Street</a:t>
            </a:r>
            <a:endParaRPr lang="en-US" dirty="0"/>
          </a:p>
        </p:txBody>
      </p:sp>
    </p:spTree>
    <p:extLst>
      <p:ext uri="{BB962C8B-B14F-4D97-AF65-F5344CB8AC3E}">
        <p14:creationId xmlns:p14="http://schemas.microsoft.com/office/powerpoint/2010/main" val="3093725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1.squarespace.com/static/54e63609e4b06d2d721240cb/t/552ef51ce4b09789d7e925cc/1429140773556/Hero-banner.jpg?format=250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143000"/>
            <a:ext cx="14676119" cy="45862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600200"/>
            <a:ext cx="8229600" cy="3352800"/>
          </a:xfrm>
        </p:spPr>
        <p:txBody>
          <a:bodyPr>
            <a:normAutofit/>
          </a:bodyPr>
          <a:lstStyle/>
          <a:p>
            <a:r>
              <a:rPr lang="en-US" sz="8800" dirty="0" smtClean="0">
                <a:solidFill>
                  <a:schemeClr val="bg1"/>
                </a:solidFill>
              </a:rPr>
              <a:t>The handwriting is on the wall!</a:t>
            </a:r>
            <a:endParaRPr lang="en-US" sz="8800" dirty="0">
              <a:solidFill>
                <a:schemeClr val="bg1"/>
              </a:solidFill>
            </a:endParaRPr>
          </a:p>
        </p:txBody>
      </p:sp>
    </p:spTree>
    <p:extLst>
      <p:ext uri="{BB962C8B-B14F-4D97-AF65-F5344CB8AC3E}">
        <p14:creationId xmlns:p14="http://schemas.microsoft.com/office/powerpoint/2010/main" val="929021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1752600"/>
            <a:ext cx="4419600" cy="3200400"/>
          </a:xfrm>
        </p:spPr>
        <p:txBody>
          <a:bodyPr>
            <a:normAutofit/>
          </a:bodyPr>
          <a:lstStyle/>
          <a:p>
            <a:pPr algn="l"/>
            <a:r>
              <a:rPr lang="en-US" dirty="0" smtClean="0">
                <a:solidFill>
                  <a:srgbClr val="7030A0"/>
                </a:solidFill>
              </a:rPr>
              <a:t>Baby Boomers will turn 65 every day until 2030</a:t>
            </a:r>
            <a:endParaRPr lang="en-US" dirty="0">
              <a:solidFill>
                <a:srgbClr val="7030A0"/>
              </a:solidFill>
            </a:endParaRPr>
          </a:p>
        </p:txBody>
      </p:sp>
      <p:sp>
        <p:nvSpPr>
          <p:cNvPr id="5" name="Content Placeholder 4"/>
          <p:cNvSpPr>
            <a:spLocks noGrp="1"/>
          </p:cNvSpPr>
          <p:nvPr>
            <p:ph idx="1"/>
          </p:nvPr>
        </p:nvSpPr>
        <p:spPr>
          <a:xfrm>
            <a:off x="609600" y="2438400"/>
            <a:ext cx="3810000" cy="1752600"/>
          </a:xfrm>
        </p:spPr>
        <p:txBody>
          <a:bodyPr>
            <a:normAutofit/>
          </a:bodyPr>
          <a:lstStyle/>
          <a:p>
            <a:pPr marL="0" indent="0">
              <a:buNone/>
            </a:pPr>
            <a:r>
              <a:rPr lang="en-US" sz="8800" dirty="0" smtClean="0"/>
              <a:t>10,000</a:t>
            </a:r>
            <a:endParaRPr lang="en-US" sz="8800" dirty="0"/>
          </a:p>
        </p:txBody>
      </p:sp>
    </p:spTree>
    <p:extLst>
      <p:ext uri="{BB962C8B-B14F-4D97-AF65-F5344CB8AC3E}">
        <p14:creationId xmlns:p14="http://schemas.microsoft.com/office/powerpoint/2010/main" val="3094175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030A0"/>
                </a:solidFill>
              </a:rPr>
              <a:t>Forsyth County is getting older…</a:t>
            </a:r>
            <a:endParaRPr lang="en-US" dirty="0">
              <a:solidFill>
                <a:srgbClr val="7030A0"/>
              </a:solidFill>
            </a:endParaRPr>
          </a:p>
        </p:txBody>
      </p:sp>
      <p:pic>
        <p:nvPicPr>
          <p:cNvPr id="5" name="Content Placeholder 4"/>
          <p:cNvPicPr>
            <a:picLocks noGrp="1"/>
          </p:cNvPicPr>
          <p:nvPr>
            <p:ph idx="1"/>
          </p:nvPr>
        </p:nvPicPr>
        <p:blipFill rotWithShape="1">
          <a:blip r:embed="rId2"/>
          <a:srcRect l="19557" t="20118" r="20329" b="5727"/>
          <a:stretch/>
        </p:blipFill>
        <p:spPr bwMode="auto">
          <a:xfrm>
            <a:off x="1211096" y="1600200"/>
            <a:ext cx="6721808" cy="4525963"/>
          </a:xfrm>
          <a:prstGeom prst="rect">
            <a:avLst/>
          </a:prstGeom>
          <a:ln>
            <a:noFill/>
          </a:ln>
          <a:extLst>
            <a:ext uri="{53640926-AAD7-44D8-BBD7-CCE9431645EC}">
              <a14:shadowObscured xmlns:a14="http://schemas.microsoft.com/office/drawing/2010/main"/>
            </a:ext>
          </a:extLst>
        </p:spPr>
      </p:pic>
      <p:sp>
        <p:nvSpPr>
          <p:cNvPr id="3" name="Oval 2"/>
          <p:cNvSpPr/>
          <p:nvPr/>
        </p:nvSpPr>
        <p:spPr>
          <a:xfrm>
            <a:off x="4876800" y="3124200"/>
            <a:ext cx="1905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334000" y="3733800"/>
            <a:ext cx="22860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59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030A0"/>
                </a:solidFill>
              </a:rPr>
              <a:t>Forsyth County is getting older…</a:t>
            </a:r>
            <a:endParaRPr lang="en-US" dirty="0">
              <a:solidFill>
                <a:srgbClr val="7030A0"/>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927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030A0"/>
                </a:solidFill>
              </a:rPr>
              <a:t>Where People Live</a:t>
            </a:r>
            <a:endParaRPr lang="en-US" dirty="0">
              <a:solidFill>
                <a:srgbClr val="7030A0"/>
              </a:solidFill>
            </a:endParaRPr>
          </a:p>
        </p:txBody>
      </p:sp>
      <p:pic>
        <p:nvPicPr>
          <p:cNvPr id="5" name="Content Placeholder 4"/>
          <p:cNvPicPr>
            <a:picLocks noGrp="1"/>
          </p:cNvPicPr>
          <p:nvPr>
            <p:ph idx="1"/>
          </p:nvPr>
        </p:nvPicPr>
        <p:blipFill rotWithShape="1">
          <a:blip r:embed="rId2"/>
          <a:srcRect l="29095" t="12188" r="27543" b="5433"/>
          <a:stretch/>
        </p:blipFill>
        <p:spPr bwMode="auto">
          <a:xfrm>
            <a:off x="2389704" y="1600200"/>
            <a:ext cx="4364592" cy="45259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7316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1749</TotalTime>
  <Words>869</Words>
  <Application>Microsoft Office PowerPoint</Application>
  <PresentationFormat>On-screen Show (4:3)</PresentationFormat>
  <Paragraphs>109</Paragraphs>
  <Slides>23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Maiandra GD</vt:lpstr>
      <vt:lpstr>Wingdings</vt:lpstr>
      <vt:lpstr>Office Theme</vt:lpstr>
      <vt:lpstr>PowerPoint Presentation</vt:lpstr>
      <vt:lpstr>PowerPoint Presentation</vt:lpstr>
      <vt:lpstr>PowerPoint Presentation</vt:lpstr>
      <vt:lpstr>Two Locations</vt:lpstr>
      <vt:lpstr>The handwriting is on the wall!</vt:lpstr>
      <vt:lpstr>Baby Boomers will turn 65 every day until 2030</vt:lpstr>
      <vt:lpstr>Forsyth County is getting older…</vt:lpstr>
      <vt:lpstr>Forsyth County is getting older…</vt:lpstr>
      <vt:lpstr>Where People Live</vt:lpstr>
      <vt:lpstr>Poverty</vt:lpstr>
      <vt:lpstr>Access to Transportation</vt:lpstr>
      <vt:lpstr>Food Insecurity</vt:lpstr>
      <vt:lpstr>Simple Pleasures</vt:lpstr>
      <vt:lpstr>PowerPoint Presentation</vt:lpstr>
      <vt:lpstr>Aging with Purpose</vt:lpstr>
      <vt:lpstr>Aging with Purpose Principles</vt:lpstr>
      <vt:lpstr>Steps in Aging with Purpose Pilot</vt:lpstr>
      <vt:lpstr>Living History</vt:lpstr>
      <vt:lpstr>PowerPoint Presentation</vt:lpstr>
      <vt:lpstr>PowerPoint Presentation</vt:lpstr>
      <vt:lpstr>Aging with Purpose Pilot Summary</vt:lpstr>
      <vt:lpstr>Aging with Purpose Impact</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Gottlieb</dc:creator>
  <cp:lastModifiedBy>Administrator</cp:lastModifiedBy>
  <cp:revision>131</cp:revision>
  <cp:lastPrinted>2016-03-09T20:30:59Z</cp:lastPrinted>
  <dcterms:created xsi:type="dcterms:W3CDTF">2015-08-05T12:04:40Z</dcterms:created>
  <dcterms:modified xsi:type="dcterms:W3CDTF">2016-03-18T12:17:51Z</dcterms:modified>
</cp:coreProperties>
</file>