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3" r:id="rId3"/>
    <p:sldMasterId id="2147483695" r:id="rId4"/>
    <p:sldMasterId id="2147483707" r:id="rId5"/>
    <p:sldMasterId id="2147483719" r:id="rId6"/>
  </p:sldMasterIdLst>
  <p:notesMasterIdLst>
    <p:notesMasterId r:id="rId24"/>
  </p:notesMasterIdLst>
  <p:sldIdLst>
    <p:sldId id="256" r:id="rId7"/>
    <p:sldId id="258" r:id="rId8"/>
    <p:sldId id="259" r:id="rId9"/>
    <p:sldId id="261" r:id="rId10"/>
    <p:sldId id="257" r:id="rId11"/>
    <p:sldId id="260" r:id="rId12"/>
    <p:sldId id="262" r:id="rId13"/>
    <p:sldId id="263" r:id="rId14"/>
    <p:sldId id="266" r:id="rId15"/>
    <p:sldId id="264" r:id="rId16"/>
    <p:sldId id="265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9">
          <p15:clr>
            <a:srgbClr val="A4A3A4"/>
          </p15:clr>
        </p15:guide>
        <p15:guide id="2" pos="6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27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464" y="84"/>
      </p:cViewPr>
      <p:guideLst>
        <p:guide orient="horz" pos="3939"/>
        <p:guide pos="6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50869422572201"/>
          <c:y val="4.6249999999999999E-2"/>
          <c:w val="0.67239025590551205"/>
          <c:h val="0.82555216535433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&lt;70 yrs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errBars>
            <c:errBarType val="both"/>
            <c:errValType val="fixedVal"/>
            <c:noEndCap val="0"/>
            <c:val val="2.1"/>
          </c:errBars>
          <c:cat>
            <c:strRef>
              <c:f>Sheet1!$A$2:$A$3</c:f>
              <c:strCache>
                <c:ptCount val="2"/>
                <c:pt idx="0">
                  <c:v>Stretch</c:v>
                </c:pt>
                <c:pt idx="1">
                  <c:v>Aerobic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-2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&gt;=70 yrs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errBars>
            <c:errBarType val="both"/>
            <c:errValType val="fixedVal"/>
            <c:noEndCap val="0"/>
            <c:val val="4.0999999999999996"/>
          </c:errBars>
          <c:cat>
            <c:strRef>
              <c:f>Sheet1!$A$2:$A$3</c:f>
              <c:strCache>
                <c:ptCount val="2"/>
                <c:pt idx="0">
                  <c:v>Stretch</c:v>
                </c:pt>
                <c:pt idx="1">
                  <c:v>Aerobic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-9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131784"/>
        <c:axId val="304132176"/>
      </c:barChart>
      <c:catAx>
        <c:axId val="304131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2000" b="1" i="0">
                <a:latin typeface="Arial"/>
              </a:defRPr>
            </a:pPr>
            <a:endParaRPr lang="en-US"/>
          </a:p>
        </c:txPr>
        <c:crossAx val="304132176"/>
        <c:crosses val="autoZero"/>
        <c:auto val="1"/>
        <c:lblAlgn val="ctr"/>
        <c:lblOffset val="100"/>
        <c:noMultiLvlLbl val="0"/>
      </c:catAx>
      <c:valAx>
        <c:axId val="304132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>
                <a:latin typeface="Arial"/>
              </a:defRPr>
            </a:pPr>
            <a:endParaRPr lang="en-US"/>
          </a:p>
        </c:txPr>
        <c:crossAx val="304131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72300759796095"/>
          <c:y val="3.1477089710881499E-2"/>
          <c:w val="0.254930509520718"/>
          <c:h val="0.26162082318760899"/>
        </c:manualLayout>
      </c:layout>
      <c:overlay val="0"/>
      <c:txPr>
        <a:bodyPr/>
        <a:lstStyle/>
        <a:p>
          <a:pPr>
            <a:defRPr sz="1600" b="1" i="0">
              <a:latin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50869422572201"/>
          <c:y val="4.6249999999999999E-2"/>
          <c:w val="0.67239025590551205"/>
          <c:h val="0.82555216535433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errBars>
            <c:errBarType val="both"/>
            <c:errValType val="fixedVal"/>
            <c:noEndCap val="0"/>
            <c:val val="0.31"/>
          </c:errBars>
          <c:cat>
            <c:strRef>
              <c:f>Sheet1!$A$2:$A$3</c:f>
              <c:strCache>
                <c:ptCount val="2"/>
                <c:pt idx="0">
                  <c:v>Stretch</c:v>
                </c:pt>
                <c:pt idx="1">
                  <c:v>Aerobic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-0.625</c:v>
                </c:pt>
                <c:pt idx="1">
                  <c:v>0.58599999999999997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134136"/>
        <c:axId val="304132568"/>
      </c:barChart>
      <c:catAx>
        <c:axId val="304134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2000" b="1" i="0">
                <a:latin typeface="Arial"/>
              </a:defRPr>
            </a:pPr>
            <a:endParaRPr lang="en-US"/>
          </a:p>
        </c:txPr>
        <c:crossAx val="304132568"/>
        <c:crosses val="autoZero"/>
        <c:auto val="1"/>
        <c:lblAlgn val="ctr"/>
        <c:lblOffset val="100"/>
        <c:noMultiLvlLbl val="0"/>
      </c:catAx>
      <c:valAx>
        <c:axId val="304132568"/>
        <c:scaling>
          <c:orientation val="minMax"/>
          <c:min val="-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>
                <a:latin typeface="Arial"/>
              </a:defRPr>
            </a:pPr>
            <a:endParaRPr lang="en-US"/>
          </a:p>
        </c:txPr>
        <c:crossAx val="304134136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Prefrontal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errBars>
            <c:errBarType val="both"/>
            <c:errValType val="fixedVal"/>
            <c:noEndCap val="0"/>
            <c:val val="2"/>
          </c:errBars>
          <c:cat>
            <c:strRef>
              <c:f>Sheet1!$A$2:$A$3</c:f>
              <c:strCache>
                <c:ptCount val="2"/>
                <c:pt idx="0">
                  <c:v>Stretch</c:v>
                </c:pt>
                <c:pt idx="1">
                  <c:v>Aerobic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-2.46</c:v>
                </c:pt>
                <c:pt idx="1">
                  <c:v>5.75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Cingulate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errBars>
            <c:errBarType val="both"/>
            <c:errValType val="fixedVal"/>
            <c:noEndCap val="0"/>
            <c:val val="3.2"/>
          </c:errBars>
          <c:cat>
            <c:strRef>
              <c:f>Sheet1!$A$2:$A$3</c:f>
              <c:strCache>
                <c:ptCount val="2"/>
                <c:pt idx="0">
                  <c:v>Stretch</c:v>
                </c:pt>
                <c:pt idx="1">
                  <c:v>Aerobic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-0.32</c:v>
                </c:pt>
                <c:pt idx="1">
                  <c:v>6.03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Posterior Parietal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errBars>
            <c:errBarType val="both"/>
            <c:errValType val="fixedVal"/>
            <c:noEndCap val="0"/>
            <c:val val="2"/>
          </c:errBars>
          <c:cat>
            <c:strRef>
              <c:f>Sheet1!$A$2:$A$3</c:f>
              <c:strCache>
                <c:ptCount val="2"/>
                <c:pt idx="0">
                  <c:v>Stretch</c:v>
                </c:pt>
                <c:pt idx="1">
                  <c:v>Aerobic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-1.7</c:v>
                </c:pt>
                <c:pt idx="1">
                  <c:v>5.42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135704"/>
        <c:axId val="304136096"/>
      </c:barChart>
      <c:catAx>
        <c:axId val="3041357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low"/>
        <c:crossAx val="304136096"/>
        <c:crosses val="autoZero"/>
        <c:auto val="1"/>
        <c:lblAlgn val="ctr"/>
        <c:lblOffset val="100"/>
        <c:noMultiLvlLbl val="0"/>
      </c:catAx>
      <c:valAx>
        <c:axId val="304136096"/>
        <c:scaling>
          <c:orientation val="minMax"/>
          <c:max val="10"/>
          <c:min val="-5"/>
        </c:scaling>
        <c:delete val="0"/>
        <c:axPos val="l"/>
        <c:numFmt formatCode="General" sourceLinked="1"/>
        <c:majorTickMark val="out"/>
        <c:minorTickMark val="none"/>
        <c:tickLblPos val="nextTo"/>
        <c:crossAx val="304135704"/>
        <c:crosses val="autoZero"/>
        <c:crossBetween val="between"/>
      </c:valAx>
    </c:plotArea>
    <c:plotVisOnly val="1"/>
    <c:dispBlanksAs val="gap"/>
    <c:showDLblsOverMax val="0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Prefrontal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errBars>
            <c:errBarType val="both"/>
            <c:errValType val="fixedVal"/>
            <c:noEndCap val="0"/>
            <c:val val="2"/>
          </c:errBars>
          <c:cat>
            <c:strRef>
              <c:f>Sheet1!$A$2:$A$3</c:f>
              <c:strCache>
                <c:ptCount val="2"/>
                <c:pt idx="0">
                  <c:v>Stretch</c:v>
                </c:pt>
                <c:pt idx="1">
                  <c:v>Aerobic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-1.74</c:v>
                </c:pt>
                <c:pt idx="1">
                  <c:v>5.4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Cingulate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errBars>
            <c:errBarType val="both"/>
            <c:errValType val="fixedVal"/>
            <c:noEndCap val="0"/>
            <c:val val="1.5"/>
          </c:errBars>
          <c:cat>
            <c:strRef>
              <c:f>Sheet1!$A$2:$A$3</c:f>
              <c:strCache>
                <c:ptCount val="2"/>
                <c:pt idx="0">
                  <c:v>Stretch</c:v>
                </c:pt>
                <c:pt idx="1">
                  <c:v>Aerobic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-1.52</c:v>
                </c:pt>
                <c:pt idx="1">
                  <c:v>7.35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Posterior Parietal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errBars>
            <c:errBarType val="both"/>
            <c:errValType val="fixedVal"/>
            <c:noEndCap val="0"/>
            <c:val val="2"/>
          </c:errBars>
          <c:cat>
            <c:strRef>
              <c:f>Sheet1!$A$2:$A$3</c:f>
              <c:strCache>
                <c:ptCount val="2"/>
                <c:pt idx="0">
                  <c:v>Stretch</c:v>
                </c:pt>
                <c:pt idx="1">
                  <c:v>Aerobic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-2.2400000000000002</c:v>
                </c:pt>
                <c:pt idx="1">
                  <c:v>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124336"/>
        <c:axId val="304124728"/>
      </c:barChart>
      <c:catAx>
        <c:axId val="304124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b="1">
                <a:latin typeface="Arial"/>
                <a:cs typeface="Arial"/>
              </a:defRPr>
            </a:pPr>
            <a:endParaRPr lang="en-US"/>
          </a:p>
        </c:txPr>
        <c:crossAx val="304124728"/>
        <c:crosses val="autoZero"/>
        <c:auto val="1"/>
        <c:lblAlgn val="ctr"/>
        <c:lblOffset val="100"/>
        <c:noMultiLvlLbl val="0"/>
      </c:catAx>
      <c:valAx>
        <c:axId val="304124728"/>
        <c:scaling>
          <c:orientation val="minMax"/>
          <c:max val="9"/>
        </c:scaling>
        <c:delete val="0"/>
        <c:axPos val="l"/>
        <c:numFmt formatCode="General" sourceLinked="1"/>
        <c:majorTickMark val="out"/>
        <c:minorTickMark val="none"/>
        <c:tickLblPos val="nextTo"/>
        <c:crossAx val="304124336"/>
        <c:crosses val="autoZero"/>
        <c:crossBetween val="between"/>
      </c:valAx>
    </c:plotArea>
    <c:plotVisOnly val="1"/>
    <c:dispBlanksAs val="gap"/>
    <c:showDLblsOverMax val="0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B41FB-E3AF-1E49-965E-CA6FE56C807A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C5358-38E2-A94F-84B3-47288E67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9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701B1-5C4D-498A-A80C-046903CB8FD5}" type="slidenum">
              <a:rPr lang="en-US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83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701B1-5C4D-498A-A80C-046903CB8FD5}" type="slidenum">
              <a:rPr lang="en-US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46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701B1-5C4D-498A-A80C-046903CB8FD5}" type="slidenum">
              <a:rPr lang="en-US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6538" indent="-236538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50000"/>
              <a:buFont typeface="Wingdings" pitchFamily="2" charset="2"/>
              <a:buChar char="n"/>
            </a:pPr>
            <a:r>
              <a:rPr 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 a potent insulin sensitizing intervention that slows or reverses metabolic disease also improve AD biomarkers and cognition in high risk adults with both conditions? </a:t>
            </a:r>
          </a:p>
          <a:p>
            <a:pPr marL="236538" indent="-236538" defTabSz="9144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FF9900"/>
              </a:buClr>
              <a:buSzPct val="50000"/>
              <a:buFont typeface="Wingdings" pitchFamily="2" charset="2"/>
              <a:buChar char="n"/>
            </a:pPr>
            <a:r>
              <a:rPr 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Positive results to support ‘exercise is medicine’ for these adults could have important implications for early identification &amp; treatment </a:t>
            </a:r>
          </a:p>
        </p:txBody>
      </p:sp>
    </p:spTree>
    <p:extLst>
      <p:ext uri="{BB962C8B-B14F-4D97-AF65-F5344CB8AC3E}">
        <p14:creationId xmlns:p14="http://schemas.microsoft.com/office/powerpoint/2010/main" val="188649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701B1-5C4D-498A-A80C-046903CB8FD5}" type="slidenum">
              <a:rPr lang="en-US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6538" indent="-236538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50000"/>
              <a:buFont typeface="Wingdings" pitchFamily="2" charset="2"/>
              <a:buChar char="n"/>
            </a:pPr>
            <a:r>
              <a:rPr 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 a potent insulin sensitizing intervention that slows or reverses metabolic disease also improve AD biomarkers and cognition in high risk adults with both conditions? </a:t>
            </a:r>
          </a:p>
          <a:p>
            <a:pPr marL="236538" indent="-236538" defTabSz="9144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FF9900"/>
              </a:buClr>
              <a:buSzPct val="50000"/>
              <a:buFont typeface="Wingdings" pitchFamily="2" charset="2"/>
              <a:buChar char="n"/>
            </a:pPr>
            <a:r>
              <a:rPr lang="en-US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Positive results to support ‘exercise is medicine’ for these adults could have important implications for early identification &amp; treatment </a:t>
            </a:r>
          </a:p>
        </p:txBody>
      </p:sp>
    </p:spTree>
    <p:extLst>
      <p:ext uri="{BB962C8B-B14F-4D97-AF65-F5344CB8AC3E}">
        <p14:creationId xmlns:p14="http://schemas.microsoft.com/office/powerpoint/2010/main" val="68785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701B1-5C4D-498A-A80C-046903CB8FD5}" type="slidenum">
              <a:rPr lang="en-US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48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6AD9-4B56-F645-A648-C2C7DDBA23BD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C456-CA35-C741-9AA9-6CDB2F3F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9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6AD9-4B56-F645-A648-C2C7DDBA23BD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C456-CA35-C741-9AA9-6CDB2F3F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7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6AD9-4B56-F645-A648-C2C7DDBA23BD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C456-CA35-C741-9AA9-6CDB2F3F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111808-0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1171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Academic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3331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9" name="Picture 8" descr="wfsom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8" y="411480"/>
            <a:ext cx="3232463" cy="5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12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Wake Forest Baptist Medical Center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1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4913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rgbClr val="9E7E3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4913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 descr="fluid energy lines external horz.png"/>
          <p:cNvPicPr>
            <a:picLocks noChangeAspect="1"/>
          </p:cNvPicPr>
          <p:nvPr userDrawn="1"/>
        </p:nvPicPr>
        <p:blipFill>
          <a:blip r:embed="rId2" cstate="print"/>
          <a:srcRect l="2439" b="1890"/>
          <a:stretch>
            <a:fillRect/>
          </a:stretch>
        </p:blipFill>
        <p:spPr>
          <a:xfrm>
            <a:off x="0" y="2743200"/>
            <a:ext cx="9144000" cy="4114800"/>
          </a:xfrm>
          <a:prstGeom prst="rect">
            <a:avLst/>
          </a:prstGeom>
        </p:spPr>
      </p:pic>
      <p:sp>
        <p:nvSpPr>
          <p:cNvPr id="5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 defTabSz="914400"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Wake Forest Baptist Medical Center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9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Wake Forest Baptist Medical Center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8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0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81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Academic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7" name="Picture 6" descr="wfsom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8" y="411480"/>
            <a:ext cx="3232463" cy="5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R111704060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81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Academic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7" name="Picture 6" descr="wfsom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8" y="411480"/>
            <a:ext cx="3232463" cy="5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ian/Patient/Clin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81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Academic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 descr="wfsom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8" y="411480"/>
            <a:ext cx="3232463" cy="5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6AD9-4B56-F645-A648-C2C7DDBA23BD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C456-CA35-C741-9AA9-6CDB2F3F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2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81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Academic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9" name="Picture 8" descr="wfsom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8" y="411480"/>
            <a:ext cx="3232463" cy="5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4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020808-15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81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Academic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7" name="Picture 6" descr="wfsom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8" y="411480"/>
            <a:ext cx="3232463" cy="5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81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Academic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7" name="Picture 6" descr="wfsom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8" y="411480"/>
            <a:ext cx="3232463" cy="5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81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Academic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7" name="Picture 6" descr="wfsom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8" y="411480"/>
            <a:ext cx="3232463" cy="5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7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81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Academic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 descr="wfsom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8" y="411480"/>
            <a:ext cx="3232463" cy="5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33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21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71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14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50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6AD9-4B56-F645-A648-C2C7DDBA23BD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C456-CA35-C741-9AA9-6CDB2F3F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6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6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76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17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7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6AD9-4B56-F645-A648-C2C7DDBA23B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C456-CA35-C741-9AA9-6CDB2F3F87E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615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6AD9-4B56-F645-A648-C2C7DDBA23B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C456-CA35-C741-9AA9-6CDB2F3F87E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0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6AD9-4B56-F645-A648-C2C7DDBA23B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C456-CA35-C741-9AA9-6CDB2F3F87E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78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6AD9-4B56-F645-A648-C2C7DDBA23B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C456-CA35-C741-9AA9-6CDB2F3F87E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56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6AD9-4B56-F645-A648-C2C7DDBA23B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C456-CA35-C741-9AA9-6CDB2F3F87E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0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6AD9-4B56-F645-A648-C2C7DDBA23B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C456-CA35-C741-9AA9-6CDB2F3F87E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16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6AD9-4B56-F645-A648-C2C7DDBA23BD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C456-CA35-C741-9AA9-6CDB2F3F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1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6AD9-4B56-F645-A648-C2C7DDBA23B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C456-CA35-C741-9AA9-6CDB2F3F87E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500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6AD9-4B56-F645-A648-C2C7DDBA23B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C456-CA35-C741-9AA9-6CDB2F3F87E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22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6AD9-4B56-F645-A648-C2C7DDBA23B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C456-CA35-C741-9AA9-6CDB2F3F87E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759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6AD9-4B56-F645-A648-C2C7DDBA23B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C456-CA35-C741-9AA9-6CDB2F3F87E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95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6AD9-4B56-F645-A648-C2C7DDBA23B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C456-CA35-C741-9AA9-6CDB2F3F87E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27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4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51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974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7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325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6AD9-4B56-F645-A648-C2C7DDBA23BD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C456-CA35-C741-9AA9-6CDB2F3F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4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324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97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19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51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87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13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595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36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63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507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6AD9-4B56-F645-A648-C2C7DDBA23BD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C456-CA35-C741-9AA9-6CDB2F3F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1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8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605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3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17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709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79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96E7-D639-CE47-B0CA-8AE9D3EA31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FF91-AE00-D84A-ABAB-14FE06DCEA3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65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96E7-D639-CE47-B0CA-8AE9D3EA31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FF91-AE00-D84A-ABAB-14FE06DCEA3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36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96E7-D639-CE47-B0CA-8AE9D3EA31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FF91-AE00-D84A-ABAB-14FE06DCEA3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578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6AD9-4B56-F645-A648-C2C7DDBA23BD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C456-CA35-C741-9AA9-6CDB2F3F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3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96E7-D639-CE47-B0CA-8AE9D3EA31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FF91-AE00-D84A-ABAB-14FE06DCEA3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28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96E7-D639-CE47-B0CA-8AE9D3EA31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FF91-AE00-D84A-ABAB-14FE06DCEA3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6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96E7-D639-CE47-B0CA-8AE9D3EA31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FF91-AE00-D84A-ABAB-14FE06DCEA3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08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96E7-D639-CE47-B0CA-8AE9D3EA31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FF91-AE00-D84A-ABAB-14FE06DCEA3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873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96E7-D639-CE47-B0CA-8AE9D3EA31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FF91-AE00-D84A-ABAB-14FE06DCEA3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18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96E7-D639-CE47-B0CA-8AE9D3EA31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FF91-AE00-D84A-ABAB-14FE06DCEA3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47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96E7-D639-CE47-B0CA-8AE9D3EA31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FF91-AE00-D84A-ABAB-14FE06DCEA3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248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96E7-D639-CE47-B0CA-8AE9D3EA31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FF91-AE00-D84A-ABAB-14FE06DCEA3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6AD9-4B56-F645-A648-C2C7DDBA23BD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C456-CA35-C741-9AA9-6CDB2F3F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6AD9-4B56-F645-A648-C2C7DDBA23BD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C456-CA35-C741-9AA9-6CDB2F3F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56AD9-4B56-F645-A648-C2C7DDBA23BD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C456-CA35-C741-9AA9-6CDB2F3F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4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12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5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9E7E3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56AD9-4B56-F645-A648-C2C7DDBA23B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C456-CA35-C741-9AA9-6CDB2F3F87E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448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6327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049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496E7-D639-CE47-B0CA-8AE9D3EA31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0FF91-AE00-D84A-ABAB-14FE06DCEA3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66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chart" Target="../charts/chart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8.xml"/><Relationship Id="rId6" Type="http://schemas.openxmlformats.org/officeDocument/2006/relationships/chart" Target="../charts/char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39.e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dc@wakehealth.edu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" y="5774625"/>
            <a:ext cx="3858746" cy="969206"/>
            <a:chOff x="875910" y="5564692"/>
            <a:chExt cx="3858746" cy="969206"/>
          </a:xfrm>
        </p:grpSpPr>
        <p:sp>
          <p:nvSpPr>
            <p:cNvPr id="10" name="TextBox 9"/>
            <p:cNvSpPr txBox="1"/>
            <p:nvPr/>
          </p:nvSpPr>
          <p:spPr>
            <a:xfrm>
              <a:off x="875910" y="5564692"/>
              <a:ext cx="3858746" cy="584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Laura </a:t>
              </a:r>
              <a:r>
                <a:rPr lang="en-US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Baker, PhD</a:t>
              </a:r>
              <a:endPara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0761" y="6133788"/>
              <a:ext cx="3853895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Wake Forest School of Medicine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317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10000">
              <a:srgbClr val="000040"/>
            </a:gs>
            <a:gs pos="97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340528" y="176990"/>
            <a:ext cx="6406980" cy="1811449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3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iedmont T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</a:t>
            </a:r>
            <a: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iad </a:t>
            </a:r>
            <a:r>
              <a:rPr lang="en-US" sz="53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ging,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3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ognition, and </a:t>
            </a:r>
            <a:r>
              <a:rPr lang="en-US" sz="53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</a:t>
            </a:r>
            <a: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xercise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(PACE) 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78929" y="2805335"/>
            <a:ext cx="1815071" cy="1231106"/>
          </a:xfrm>
          <a:prstGeom prst="rect">
            <a:avLst/>
          </a:prstGeom>
          <a:solidFill>
            <a:srgbClr val="FFA260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Clinic Visit to Identify High Risk Older Adults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85662" y="2482991"/>
            <a:ext cx="6228221" cy="3752459"/>
            <a:chOff x="2246521" y="2726491"/>
            <a:chExt cx="6228221" cy="3752459"/>
          </a:xfrm>
        </p:grpSpPr>
        <p:grpSp>
          <p:nvGrpSpPr>
            <p:cNvPr id="35" name="Group 8"/>
            <p:cNvGrpSpPr>
              <a:grpSpLocks/>
            </p:cNvGrpSpPr>
            <p:nvPr/>
          </p:nvGrpSpPr>
          <p:grpSpPr bwMode="auto">
            <a:xfrm>
              <a:off x="3075903" y="4335812"/>
              <a:ext cx="4668838" cy="815981"/>
              <a:chOff x="2689" y="2238"/>
              <a:chExt cx="2574" cy="411"/>
            </a:xfrm>
          </p:grpSpPr>
          <p:grpSp>
            <p:nvGrpSpPr>
              <p:cNvPr id="37" name="Group 12"/>
              <p:cNvGrpSpPr>
                <a:grpSpLocks/>
              </p:cNvGrpSpPr>
              <p:nvPr/>
            </p:nvGrpSpPr>
            <p:grpSpPr bwMode="auto">
              <a:xfrm>
                <a:off x="3973" y="2238"/>
                <a:ext cx="1290" cy="410"/>
                <a:chOff x="3283" y="2111"/>
                <a:chExt cx="1158" cy="340"/>
              </a:xfrm>
            </p:grpSpPr>
            <p:sp>
              <p:nvSpPr>
                <p:cNvPr id="42" name="Freeform 13"/>
                <p:cNvSpPr>
                  <a:spLocks/>
                </p:cNvSpPr>
                <p:nvPr/>
              </p:nvSpPr>
              <p:spPr bwMode="auto">
                <a:xfrm>
                  <a:off x="3283" y="2158"/>
                  <a:ext cx="1073" cy="293"/>
                </a:xfrm>
                <a:custGeom>
                  <a:avLst/>
                  <a:gdLst/>
                  <a:ahLst/>
                  <a:cxnLst>
                    <a:cxn ang="0">
                      <a:pos x="0" y="901"/>
                    </a:cxn>
                    <a:cxn ang="0">
                      <a:pos x="9" y="919"/>
                    </a:cxn>
                    <a:cxn ang="0">
                      <a:pos x="2146" y="18"/>
                    </a:cxn>
                    <a:cxn ang="0">
                      <a:pos x="2138" y="0"/>
                    </a:cxn>
                    <a:cxn ang="0">
                      <a:pos x="0" y="901"/>
                    </a:cxn>
                  </a:cxnLst>
                  <a:rect l="0" t="0" r="r" b="b"/>
                  <a:pathLst>
                    <a:path w="2146" h="919">
                      <a:moveTo>
                        <a:pt x="0" y="901"/>
                      </a:moveTo>
                      <a:lnTo>
                        <a:pt x="9" y="919"/>
                      </a:lnTo>
                      <a:lnTo>
                        <a:pt x="2146" y="18"/>
                      </a:lnTo>
                      <a:lnTo>
                        <a:pt x="2138" y="0"/>
                      </a:lnTo>
                      <a:lnTo>
                        <a:pt x="0" y="901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Freeform 14"/>
                <p:cNvSpPr>
                  <a:spLocks/>
                </p:cNvSpPr>
                <p:nvPr/>
              </p:nvSpPr>
              <p:spPr bwMode="auto">
                <a:xfrm>
                  <a:off x="4334" y="2111"/>
                  <a:ext cx="107" cy="90"/>
                </a:xfrm>
                <a:custGeom>
                  <a:avLst/>
                  <a:gdLst/>
                  <a:ahLst/>
                  <a:cxnLst>
                    <a:cxn ang="0">
                      <a:pos x="74" y="178"/>
                    </a:cxn>
                    <a:cxn ang="0">
                      <a:pos x="214" y="13"/>
                    </a:cxn>
                    <a:cxn ang="0">
                      <a:pos x="0" y="0"/>
                    </a:cxn>
                    <a:cxn ang="0">
                      <a:pos x="74" y="178"/>
                    </a:cxn>
                  </a:cxnLst>
                  <a:rect l="0" t="0" r="r" b="b"/>
                  <a:pathLst>
                    <a:path w="214" h="178">
                      <a:moveTo>
                        <a:pt x="74" y="178"/>
                      </a:moveTo>
                      <a:lnTo>
                        <a:pt x="214" y="13"/>
                      </a:lnTo>
                      <a:lnTo>
                        <a:pt x="0" y="0"/>
                      </a:lnTo>
                      <a:lnTo>
                        <a:pt x="74" y="178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8" name="Group 15"/>
              <p:cNvGrpSpPr>
                <a:grpSpLocks/>
              </p:cNvGrpSpPr>
              <p:nvPr/>
            </p:nvGrpSpPr>
            <p:grpSpPr bwMode="auto">
              <a:xfrm>
                <a:off x="2689" y="2239"/>
                <a:ext cx="1288" cy="410"/>
                <a:chOff x="2142" y="2118"/>
                <a:chExt cx="1158" cy="341"/>
              </a:xfrm>
            </p:grpSpPr>
            <p:sp>
              <p:nvSpPr>
                <p:cNvPr id="39" name="Freeform 16"/>
                <p:cNvSpPr>
                  <a:spLocks/>
                </p:cNvSpPr>
                <p:nvPr/>
              </p:nvSpPr>
              <p:spPr bwMode="auto">
                <a:xfrm>
                  <a:off x="2227" y="2166"/>
                  <a:ext cx="1073" cy="293"/>
                </a:xfrm>
                <a:custGeom>
                  <a:avLst/>
                  <a:gdLst/>
                  <a:ahLst/>
                  <a:cxnLst>
                    <a:cxn ang="0">
                      <a:pos x="2138" y="919"/>
                    </a:cxn>
                    <a:cxn ang="0">
                      <a:pos x="2146" y="901"/>
                    </a:cxn>
                    <a:cxn ang="0">
                      <a:pos x="8" y="0"/>
                    </a:cxn>
                    <a:cxn ang="0">
                      <a:pos x="0" y="18"/>
                    </a:cxn>
                    <a:cxn ang="0">
                      <a:pos x="2138" y="919"/>
                    </a:cxn>
                  </a:cxnLst>
                  <a:rect l="0" t="0" r="r" b="b"/>
                  <a:pathLst>
                    <a:path w="2146" h="919">
                      <a:moveTo>
                        <a:pt x="2138" y="919"/>
                      </a:moveTo>
                      <a:lnTo>
                        <a:pt x="2146" y="901"/>
                      </a:lnTo>
                      <a:lnTo>
                        <a:pt x="8" y="0"/>
                      </a:lnTo>
                      <a:lnTo>
                        <a:pt x="0" y="18"/>
                      </a:lnTo>
                      <a:lnTo>
                        <a:pt x="2138" y="919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" name="Freeform 17"/>
                <p:cNvSpPr>
                  <a:spLocks/>
                </p:cNvSpPr>
                <p:nvPr/>
              </p:nvSpPr>
              <p:spPr bwMode="auto">
                <a:xfrm>
                  <a:off x="2142" y="2118"/>
                  <a:ext cx="108" cy="89"/>
                </a:xfrm>
                <a:custGeom>
                  <a:avLst/>
                  <a:gdLst/>
                  <a:ahLst/>
                  <a:cxnLst>
                    <a:cxn ang="0">
                      <a:pos x="215" y="0"/>
                    </a:cxn>
                    <a:cxn ang="0">
                      <a:pos x="0" y="13"/>
                    </a:cxn>
                    <a:cxn ang="0">
                      <a:pos x="140" y="176"/>
                    </a:cxn>
                    <a:cxn ang="0">
                      <a:pos x="215" y="0"/>
                    </a:cxn>
                  </a:cxnLst>
                  <a:rect l="0" t="0" r="r" b="b"/>
                  <a:pathLst>
                    <a:path w="215" h="176">
                      <a:moveTo>
                        <a:pt x="215" y="0"/>
                      </a:moveTo>
                      <a:lnTo>
                        <a:pt x="0" y="13"/>
                      </a:lnTo>
                      <a:lnTo>
                        <a:pt x="140" y="176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3667600" y="5186288"/>
              <a:ext cx="3837940" cy="129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ts val="600"/>
                </a:spcBef>
              </a:pPr>
              <a:r>
                <a:rPr lang="en-US" sz="28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Lumbar Puncture</a:t>
              </a:r>
              <a:endPara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 eaLnBrk="0" hangingPunct="0"/>
              <a:r>
                <a:rPr 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Brain </a:t>
              </a:r>
              <a:r>
                <a:rPr lang="en-US" sz="28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Imaging</a:t>
              </a:r>
              <a:endPara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 eaLnBrk="0" hangingPunct="0"/>
              <a:r>
                <a:rPr 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Cognitive Assessment</a:t>
              </a:r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 flipH="1">
              <a:off x="2686376" y="3292659"/>
              <a:ext cx="45719" cy="6173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33"/>
            <p:cNvSpPr>
              <a:spLocks noChangeArrowheads="1"/>
            </p:cNvSpPr>
            <p:nvPr/>
          </p:nvSpPr>
          <p:spPr bwMode="auto">
            <a:xfrm>
              <a:off x="2728694" y="3361044"/>
              <a:ext cx="5387521" cy="457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34"/>
            <p:cNvSpPr>
              <a:spLocks noChangeArrowheads="1"/>
            </p:cNvSpPr>
            <p:nvPr/>
          </p:nvSpPr>
          <p:spPr bwMode="auto">
            <a:xfrm>
              <a:off x="8082879" y="3261263"/>
              <a:ext cx="39687" cy="6223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35"/>
            <p:cNvSpPr>
              <a:spLocks noChangeArrowheads="1"/>
            </p:cNvSpPr>
            <p:nvPr/>
          </p:nvSpPr>
          <p:spPr bwMode="auto">
            <a:xfrm>
              <a:off x="2246521" y="3915718"/>
              <a:ext cx="8846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Month 0</a:t>
              </a:r>
            </a:p>
          </p:txBody>
        </p:sp>
        <p:sp>
          <p:nvSpPr>
            <p:cNvPr id="23" name="Rectangle 37"/>
            <p:cNvSpPr>
              <a:spLocks noChangeArrowheads="1"/>
            </p:cNvSpPr>
            <p:nvPr/>
          </p:nvSpPr>
          <p:spPr bwMode="auto">
            <a:xfrm>
              <a:off x="7590072" y="3914131"/>
              <a:ext cx="8846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Month 6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786743" y="2726491"/>
              <a:ext cx="5283200" cy="1296754"/>
              <a:chOff x="2786743" y="2740139"/>
              <a:chExt cx="5283200" cy="1296754"/>
            </a:xfrm>
          </p:grpSpPr>
          <p:sp>
            <p:nvSpPr>
              <p:cNvPr id="27" name="Right Arrow 26"/>
              <p:cNvSpPr/>
              <p:nvPr/>
            </p:nvSpPr>
            <p:spPr>
              <a:xfrm>
                <a:off x="2786743" y="2740139"/>
                <a:ext cx="5283200" cy="1296754"/>
              </a:xfrm>
              <a:prstGeom prst="rightArrow">
                <a:avLst>
                  <a:gd name="adj1" fmla="val 50000"/>
                  <a:gd name="adj2" fmla="val 121015"/>
                </a:avLst>
              </a:prstGeom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Rectangle 43"/>
              <p:cNvSpPr>
                <a:spLocks noChangeArrowheads="1"/>
              </p:cNvSpPr>
              <p:nvPr/>
            </p:nvSpPr>
            <p:spPr bwMode="auto">
              <a:xfrm>
                <a:off x="2821134" y="3216383"/>
                <a:ext cx="483568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Aerobic Training vs. Stretching Control</a:t>
                </a:r>
              </a:p>
            </p:txBody>
          </p:sp>
        </p:grp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" y="23758"/>
            <a:ext cx="2279819" cy="207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7000">
              <a:srgbClr val="000040"/>
            </a:gs>
            <a:gs pos="97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3758"/>
            <a:ext cx="8229600" cy="77591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Intervention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35764" y="5397869"/>
            <a:ext cx="45152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Target HR = 70-80% of maximum</a:t>
            </a:r>
          </a:p>
          <a:p>
            <a:pPr marL="236538" indent="-236538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Equipment = treadmill, stationary bike, elliptical trainer, approved classes</a:t>
            </a: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4790366" y="5448218"/>
            <a:ext cx="43221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Target HR &lt; 35% of maximum </a:t>
            </a:r>
          </a:p>
          <a:p>
            <a:pPr marL="236538" indent="-236538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Routine = series of stretching &amp; balance exercises, gentle yoga &amp; other approved classes</a:t>
            </a:r>
          </a:p>
        </p:txBody>
      </p:sp>
      <p:sp>
        <p:nvSpPr>
          <p:cNvPr id="13" name="Left-Up Arrow 12"/>
          <p:cNvSpPr/>
          <p:nvPr/>
        </p:nvSpPr>
        <p:spPr>
          <a:xfrm rot="13500000">
            <a:off x="3645756" y="2950506"/>
            <a:ext cx="1699246" cy="1717207"/>
          </a:xfrm>
          <a:prstGeom prst="leftUpArrow">
            <a:avLst>
              <a:gd name="adj1" fmla="val 7800"/>
              <a:gd name="adj2" fmla="val 25000"/>
              <a:gd name="adj3" fmla="val 25956"/>
            </a:avLst>
          </a:prstGeom>
          <a:gradFill flip="none" rotWithShape="1">
            <a:gsLst>
              <a:gs pos="0">
                <a:srgbClr val="EEECE1">
                  <a:lumMod val="75000"/>
                  <a:lumOff val="25000"/>
                </a:srgbClr>
              </a:gs>
              <a:gs pos="31000">
                <a:srgbClr val="FF9900"/>
              </a:gs>
            </a:gsLst>
            <a:path path="rect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103" y="935824"/>
            <a:ext cx="88931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50000"/>
              <a:buFont typeface="Wingdings" pitchFamily="2" charset="2"/>
              <a:buChar char="n"/>
            </a:pP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45 min/day, 4 days/week, for 6 months at local YMCAs</a:t>
            </a:r>
          </a:p>
          <a:p>
            <a:pPr marL="236538" indent="-236538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50000"/>
              <a:buFont typeface="Wingdings" pitchFamily="2" charset="2"/>
              <a:buChar char="n"/>
            </a:pP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US" sz="22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</a:t>
            </a: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6 wks – gradual increase in duration &amp; intensity</a:t>
            </a:r>
          </a:p>
          <a:p>
            <a:pPr marL="236538" indent="-236538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50000"/>
              <a:buFont typeface="Wingdings" pitchFamily="2" charset="2"/>
              <a:buChar char="n"/>
            </a:pP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Supervised by trainer for 1</a:t>
            </a:r>
            <a:r>
              <a:rPr lang="en-US" sz="22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</a:t>
            </a: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 sessions, 1x/week thereafter</a:t>
            </a:r>
          </a:p>
          <a:p>
            <a:pPr marL="236538" indent="-236538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50000"/>
              <a:buFont typeface="Wingdings" pitchFamily="2" charset="2"/>
              <a:buChar char="n"/>
            </a:pP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Compliance outcomes recorded weekly by trainer</a:t>
            </a:r>
          </a:p>
          <a:p>
            <a:pPr marL="236538" indent="-236538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50000"/>
              <a:buFont typeface="Wingdings" pitchFamily="2" charset="2"/>
              <a:buChar char="n"/>
            </a:pPr>
            <a:r>
              <a:rPr lang="en-US" sz="2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Pts</a:t>
            </a: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complete daily activity logs &amp; receive weekly call from staff </a:t>
            </a:r>
          </a:p>
          <a:p>
            <a:pPr marL="236538" indent="-236538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50000"/>
              <a:buFont typeface="Wingdings" pitchFamily="2" charset="2"/>
              <a:buChar char="n"/>
            </a:pP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91% adherence (sessions completed per wk)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957" y="3200081"/>
            <a:ext cx="2229622" cy="20991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17" y="3283713"/>
            <a:ext cx="2613340" cy="1937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213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67688972"/>
              </p:ext>
            </p:extLst>
          </p:nvPr>
        </p:nvGraphicFramePr>
        <p:xfrm>
          <a:off x="3407834" y="2671410"/>
          <a:ext cx="5254173" cy="3784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2" y="5002232"/>
            <a:ext cx="28100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Tau Protein</a:t>
            </a:r>
            <a:r>
              <a:rPr lang="en-US" dirty="0" smtClean="0">
                <a:latin typeface="Arial"/>
                <a:cs typeface="Arial"/>
              </a:rPr>
              <a:t> (</a:t>
            </a:r>
            <a:r>
              <a:rPr lang="en-US" dirty="0" err="1" smtClean="0">
                <a:latin typeface="Arial"/>
                <a:cs typeface="Arial"/>
              </a:rPr>
              <a:t>pg</a:t>
            </a:r>
            <a:r>
              <a:rPr lang="en-US" dirty="0" smtClean="0">
                <a:latin typeface="Arial"/>
                <a:cs typeface="Arial"/>
              </a:rPr>
              <a:t>/ml)</a:t>
            </a:r>
          </a:p>
          <a:p>
            <a:pPr algn="ctr">
              <a:spcBef>
                <a:spcPts val="1200"/>
              </a:spcBef>
            </a:pPr>
            <a:r>
              <a:rPr lang="en-US" sz="1600" dirty="0" smtClean="0">
                <a:latin typeface="Arial"/>
                <a:cs typeface="Arial"/>
              </a:rPr>
              <a:t>~ Change from Baseline ~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6" y="1206500"/>
            <a:ext cx="9143999" cy="1179148"/>
          </a:xfrm>
          <a:prstGeom prst="rect">
            <a:avLst/>
          </a:prstGeom>
          <a:solidFill>
            <a:srgbClr val="00004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Protein involved in a hallmark brain cell abnormality (the ‘tangle’) was reduced in adults over the age of 70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" name="Title 10"/>
          <p:cNvSpPr txBox="1">
            <a:spLocks/>
          </p:cNvSpPr>
          <p:nvPr/>
        </p:nvSpPr>
        <p:spPr>
          <a:xfrm>
            <a:off x="457200" y="149198"/>
            <a:ext cx="8229600" cy="822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Aerobic Exercise and Biological Markers of Alzheimer Pathology in Cerebrospinal Fluid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57" y="2385648"/>
            <a:ext cx="3493258" cy="2616572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855132" y="2289301"/>
            <a:ext cx="446620" cy="912379"/>
          </a:xfrm>
          <a:prstGeom prst="downArrow">
            <a:avLst>
              <a:gd name="adj1" fmla="val 21986"/>
              <a:gd name="adj2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5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228601" y="-161278"/>
            <a:ext cx="87062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Aerobic Exercise Effects on Cognition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351592649"/>
              </p:ext>
            </p:extLst>
          </p:nvPr>
        </p:nvGraphicFramePr>
        <p:xfrm>
          <a:off x="3162300" y="2169775"/>
          <a:ext cx="5772530" cy="43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5034246"/>
            <a:ext cx="2855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~ Change from Baseline ~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" y="1000786"/>
            <a:ext cx="9143999" cy="609810"/>
          </a:xfrm>
          <a:prstGeom prst="rect">
            <a:avLst/>
          </a:prstGeom>
          <a:solidFill>
            <a:srgbClr val="00004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Executive Function: Planning, Initiation, Multi-tasking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89" y="2169775"/>
            <a:ext cx="2997207" cy="228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197709" y="242358"/>
            <a:ext cx="5820835" cy="6392333"/>
            <a:chOff x="3197709" y="242358"/>
            <a:chExt cx="5820835" cy="63923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0320" t="49433"/>
            <a:stretch/>
          </p:blipFill>
          <p:spPr>
            <a:xfrm>
              <a:off x="3197709" y="242358"/>
              <a:ext cx="2581849" cy="6392333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3784319" y="2510873"/>
              <a:ext cx="5234225" cy="3046988"/>
              <a:chOff x="3327692" y="2734181"/>
              <a:chExt cx="5234225" cy="304698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3952875" y="3086100"/>
                <a:ext cx="466725" cy="428625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101040" y="5101165"/>
                <a:ext cx="466725" cy="428625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327692" y="5069416"/>
                <a:ext cx="466725" cy="428625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4419600" y="3438525"/>
                <a:ext cx="2600325" cy="8191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514850" y="4257675"/>
                <a:ext cx="2505075" cy="9715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7019925" y="2734181"/>
                <a:ext cx="154199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Areas of brain volume GROWTH in the aerobic exercise group</a:t>
                </a:r>
                <a:endParaRPr lang="en-US" sz="2400" dirty="0"/>
              </a:p>
            </p:txBody>
          </p:sp>
          <p:cxnSp>
            <p:nvCxnSpPr>
              <p:cNvPr id="25" name="Straight Connector 24"/>
              <p:cNvCxnSpPr>
                <a:endCxn id="24" idx="1"/>
              </p:cNvCxnSpPr>
              <p:nvPr/>
            </p:nvCxnSpPr>
            <p:spPr>
              <a:xfrm>
                <a:off x="3518721" y="3759432"/>
                <a:ext cx="3501204" cy="49824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itle 3"/>
          <p:cNvSpPr txBox="1">
            <a:spLocks/>
          </p:cNvSpPr>
          <p:nvPr/>
        </p:nvSpPr>
        <p:spPr>
          <a:xfrm>
            <a:off x="225911" y="775229"/>
            <a:ext cx="2829982" cy="503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Brain Regions Showing Cell Loss in the Earliest Stages of Alzheimer’s Disease</a:t>
            </a:r>
          </a:p>
          <a:p>
            <a:pPr>
              <a:lnSpc>
                <a:spcPct val="120000"/>
              </a:lnSpc>
            </a:pP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31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/>
          <p:cNvSpPr txBox="1">
            <a:spLocks/>
          </p:cNvSpPr>
          <p:nvPr/>
        </p:nvSpPr>
        <p:spPr>
          <a:xfrm>
            <a:off x="147546" y="46487"/>
            <a:ext cx="5750333" cy="1331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rgbClr val="0B3060"/>
                </a:solidFill>
                <a:latin typeface="Arial"/>
                <a:cs typeface="Arial"/>
              </a:rPr>
              <a:t>Aerobic Exercise Increases Blood Flow in Regions Compromised by Aging &amp; AD </a:t>
            </a:r>
            <a:endParaRPr lang="en-US" sz="3000" b="1" dirty="0">
              <a:solidFill>
                <a:srgbClr val="0B306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6191" y="3965924"/>
            <a:ext cx="5574906" cy="2814111"/>
            <a:chOff x="116191" y="3965924"/>
            <a:chExt cx="5574906" cy="2814111"/>
          </a:xfrm>
        </p:grpSpPr>
        <p:sp>
          <p:nvSpPr>
            <p:cNvPr id="14" name="Rectangle 13"/>
            <p:cNvSpPr/>
            <p:nvPr/>
          </p:nvSpPr>
          <p:spPr>
            <a:xfrm>
              <a:off x="178103" y="3965924"/>
              <a:ext cx="5512994" cy="28141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91" y="3965924"/>
              <a:ext cx="2833687" cy="2814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878" y="4028644"/>
              <a:ext cx="2709863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47547" y="1556867"/>
            <a:ext cx="5543550" cy="2330657"/>
            <a:chOff x="147547" y="1556867"/>
            <a:chExt cx="5543550" cy="2330657"/>
          </a:xfrm>
        </p:grpSpPr>
        <p:sp>
          <p:nvSpPr>
            <p:cNvPr id="2" name="Rectangle 1"/>
            <p:cNvSpPr/>
            <p:nvPr/>
          </p:nvSpPr>
          <p:spPr>
            <a:xfrm>
              <a:off x="147547" y="1556867"/>
              <a:ext cx="5543550" cy="23306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29" t="683" r="6868" b="54848"/>
            <a:stretch/>
          </p:blipFill>
          <p:spPr bwMode="auto">
            <a:xfrm>
              <a:off x="2837269" y="1574348"/>
              <a:ext cx="2818274" cy="2247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47" y="1556867"/>
              <a:ext cx="2689722" cy="2330657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5817370" y="105845"/>
            <a:ext cx="3238430" cy="3229359"/>
            <a:chOff x="5905570" y="-1"/>
            <a:chExt cx="3238430" cy="3229359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3066110147"/>
                </p:ext>
              </p:extLst>
            </p:nvPr>
          </p:nvGraphicFramePr>
          <p:xfrm>
            <a:off x="5905570" y="-1"/>
            <a:ext cx="3238430" cy="32293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6443238" y="543206"/>
              <a:ext cx="9168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2000" b="1" spc="150" dirty="0">
                  <a:ln w="11430"/>
                  <a:solidFill>
                    <a:srgbClr val="0B306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Right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425598" y="2076023"/>
              <a:ext cx="2522736" cy="2442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827320" y="3532819"/>
            <a:ext cx="3246120" cy="3236976"/>
            <a:chOff x="5897880" y="3621024"/>
            <a:chExt cx="3246120" cy="3236976"/>
          </a:xfrm>
        </p:grpSpPr>
        <p:graphicFrame>
          <p:nvGraphicFramePr>
            <p:cNvPr id="15" name="Chart 14"/>
            <p:cNvGraphicFramePr/>
            <p:nvPr>
              <p:extLst>
                <p:ext uri="{D42A27DB-BD31-4B8C-83A1-F6EECF244321}">
                  <p14:modId xmlns:p14="http://schemas.microsoft.com/office/powerpoint/2010/main" val="1940649718"/>
                </p:ext>
              </p:extLst>
            </p:nvPr>
          </p:nvGraphicFramePr>
          <p:xfrm>
            <a:off x="5897880" y="3621024"/>
            <a:ext cx="3246120" cy="32369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6425598" y="4028644"/>
              <a:ext cx="7125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2000" b="1" spc="150" dirty="0">
                  <a:ln w="11430"/>
                  <a:solidFill>
                    <a:srgbClr val="0B306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Left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398946" y="5639614"/>
              <a:ext cx="2522736" cy="2442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417577" y="3086138"/>
            <a:ext cx="1095372" cy="6155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en-US" sz="800" b="1" spc="150" dirty="0">
              <a:ln w="11430"/>
              <a:solidFill>
                <a:srgbClr val="0B3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b="1" spc="150" dirty="0">
                <a:ln w="11430"/>
                <a:solidFill>
                  <a:srgbClr val="0B3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Stretch</a:t>
            </a:r>
          </a:p>
          <a:p>
            <a:endParaRPr lang="en-US" sz="800" b="1" spc="150" dirty="0">
              <a:ln w="11430"/>
              <a:solidFill>
                <a:srgbClr val="0B3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00629" y="3080275"/>
            <a:ext cx="1159505" cy="6155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en-US" sz="800" b="1" spc="150" dirty="0">
              <a:ln w="11430"/>
              <a:solidFill>
                <a:srgbClr val="0B3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b="1" spc="150" dirty="0">
                <a:ln w="11430"/>
                <a:solidFill>
                  <a:srgbClr val="0B3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Aerobic</a:t>
            </a:r>
          </a:p>
          <a:p>
            <a:endParaRPr lang="en-US" sz="800" b="1" spc="150" dirty="0">
              <a:ln w="11430"/>
              <a:solidFill>
                <a:srgbClr val="0B3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4746" y="6303635"/>
            <a:ext cx="157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/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* means adjusted for age, baseline BMI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26784" y="1861761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0.01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45895" y="1399786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0.09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58983" y="1865644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0.03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26784" y="5227714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0.02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31053" y="4991988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0.01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96912" y="5220398"/>
            <a:ext cx="569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0.009</a:t>
            </a:r>
          </a:p>
        </p:txBody>
      </p:sp>
    </p:spTree>
    <p:extLst>
      <p:ext uri="{BB962C8B-B14F-4D97-AF65-F5344CB8AC3E}">
        <p14:creationId xmlns:p14="http://schemas.microsoft.com/office/powerpoint/2010/main" val="47555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0" y="778798"/>
            <a:ext cx="4145082" cy="20581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927" y="84667"/>
            <a:ext cx="846119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Exercise to Protect the Brain as We Age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888" y="3000557"/>
            <a:ext cx="4998357" cy="241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92696" y="1118624"/>
            <a:ext cx="2651098" cy="1241085"/>
            <a:chOff x="147547" y="1556867"/>
            <a:chExt cx="5543550" cy="2330657"/>
          </a:xfrm>
        </p:grpSpPr>
        <p:sp>
          <p:nvSpPr>
            <p:cNvPr id="15" name="Rectangle 14"/>
            <p:cNvSpPr/>
            <p:nvPr/>
          </p:nvSpPr>
          <p:spPr>
            <a:xfrm>
              <a:off x="147547" y="1556867"/>
              <a:ext cx="5543550" cy="23306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29" t="683" r="6868" b="54848"/>
            <a:stretch/>
          </p:blipFill>
          <p:spPr bwMode="auto">
            <a:xfrm>
              <a:off x="2837269" y="1574348"/>
              <a:ext cx="2818274" cy="2247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47" y="1556867"/>
              <a:ext cx="2689722" cy="2330657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937" y="3985168"/>
            <a:ext cx="2125573" cy="1621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0162" y="2161180"/>
            <a:ext cx="1555765" cy="3824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706235">
            <a:off x="586057" y="4594737"/>
            <a:ext cx="748023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venir Next Medium"/>
              </a:rPr>
              <a:t>Is  It  Worth  The  Sweat ?</a:t>
            </a:r>
            <a:endParaRPr lang="en-US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8085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ap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1130300"/>
            <a:ext cx="9144000" cy="4590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3796" y="25826"/>
            <a:ext cx="526275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How to Find Us </a:t>
            </a:r>
            <a:r>
              <a:rPr lang="is-IS" sz="54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…</a:t>
            </a:r>
            <a:endParaRPr lang="en-US" sz="5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94703" y="5884333"/>
            <a:ext cx="8548243" cy="92333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Phone</a:t>
            </a:r>
            <a:r>
              <a:rPr lang="en-US" dirty="0" smtClean="0"/>
              <a:t>: 	855-381-MIND (6463) or 336-716-MIND (6463)</a:t>
            </a:r>
            <a:br>
              <a:rPr lang="en-US" dirty="0" smtClean="0"/>
            </a:br>
            <a:r>
              <a:rPr lang="en-US" b="1" dirty="0" smtClean="0"/>
              <a:t>Email</a:t>
            </a:r>
            <a:r>
              <a:rPr lang="en-US" dirty="0" smtClean="0"/>
              <a:t>:	</a:t>
            </a:r>
            <a:r>
              <a:rPr lang="en-US" dirty="0" smtClean="0">
                <a:hlinkClick r:id="rId3"/>
              </a:rPr>
              <a:t>adc@wakehealth.edu</a:t>
            </a:r>
            <a:endParaRPr lang="en-US" dirty="0" smtClean="0"/>
          </a:p>
          <a:p>
            <a:r>
              <a:rPr lang="en-US" b="1" dirty="0" smtClean="0"/>
              <a:t>Address</a:t>
            </a:r>
            <a:r>
              <a:rPr lang="en-US" dirty="0" smtClean="0"/>
              <a:t>:	Sticht Center on Aging, Wake Forest Baptist Medical Center, Winston Salem, NC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71101" y="763355"/>
            <a:ext cx="5404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http://</a:t>
            </a:r>
            <a:r>
              <a:rPr lang="en-US" sz="2400" dirty="0" err="1" smtClean="0"/>
              <a:t>www.wakehealth.edu</a:t>
            </a:r>
            <a:r>
              <a:rPr lang="en-US" sz="2400" dirty="0" smtClean="0"/>
              <a:t>/</a:t>
            </a:r>
            <a:r>
              <a:rPr lang="en-US" sz="2400" dirty="0" err="1" smtClean="0"/>
              <a:t>Alzheimers</a:t>
            </a:r>
            <a:r>
              <a:rPr lang="en-US" sz="2400" dirty="0" smtClean="0"/>
              <a:t>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19409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50" y="236178"/>
            <a:ext cx="4422004" cy="4532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612" y="3539330"/>
            <a:ext cx="4663383" cy="26764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731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0541" y="700696"/>
            <a:ext cx="8519157" cy="4285516"/>
            <a:chOff x="400539" y="700696"/>
            <a:chExt cx="8519157" cy="42855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0260" y="1353802"/>
              <a:ext cx="4819436" cy="3373606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39" y="700696"/>
              <a:ext cx="3699721" cy="428551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10848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7223" y="1458243"/>
            <a:ext cx="8853338" cy="3571063"/>
            <a:chOff x="177222" y="2806703"/>
            <a:chExt cx="8853338" cy="35710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222" y="2806703"/>
              <a:ext cx="3113234" cy="357106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8744" y="2916463"/>
              <a:ext cx="5941816" cy="3453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616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oungO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682" y="4769537"/>
            <a:ext cx="4529261" cy="203132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lvl="1" defTabSz="914400">
              <a:spcBef>
                <a:spcPts val="1200"/>
              </a:spcBef>
              <a:buClr>
                <a:srgbClr val="E9EAF0"/>
              </a:buClr>
              <a:buSzPct val="80000"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Animal studies: </a:t>
            </a:r>
            <a:endParaRPr lang="en-US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/>
            </a:endParaRPr>
          </a:p>
          <a:p>
            <a:pPr marL="0" lvl="1" defTabSz="914400">
              <a:spcBef>
                <a:spcPts val="1200"/>
              </a:spcBef>
              <a:buClr>
                <a:srgbClr val="E9EAF0"/>
              </a:buClr>
              <a:buSzPct val="80000"/>
            </a:pP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++ </a:t>
            </a: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effects on brain structure &amp; function (neurons, inflammation, blood vessels, resilience to stress, Alzheimer pathology)</a:t>
            </a:r>
            <a:endParaRPr lang="en-US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46" y="1822075"/>
            <a:ext cx="2192318" cy="28846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4625132" y="1660674"/>
            <a:ext cx="4529261" cy="5115193"/>
            <a:chOff x="4625126" y="1660662"/>
            <a:chExt cx="4529261" cy="51151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3679" y="1753811"/>
              <a:ext cx="4188752" cy="284631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4625126" y="4769525"/>
              <a:ext cx="4529261" cy="190821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lvl="1" defTabSz="914400">
                <a:spcBef>
                  <a:spcPts val="1200"/>
                </a:spcBef>
                <a:buClr>
                  <a:srgbClr val="E9EAF0"/>
                </a:buClr>
                <a:buSzPct val="80000"/>
              </a:pPr>
              <a:r>
                <a:rPr lang="en-US" sz="2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Clinical studies: </a:t>
              </a:r>
              <a:endPara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endParaRPr>
            </a:p>
            <a:p>
              <a:pPr marL="0" lvl="1" defTabSz="914400">
                <a:spcBef>
                  <a:spcPts val="1200"/>
                </a:spcBef>
                <a:buClr>
                  <a:srgbClr val="E9EAF0"/>
                </a:buClr>
                <a:buSzPct val="80000"/>
              </a:pPr>
              <a:r>
                <a:rPr lang="en-US" sz="2000" b="1" dirty="0" smtClean="0">
                  <a:solidFill>
                    <a:srgbClr val="00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cs typeface="Arial"/>
                </a:rPr>
                <a:t>Growing support for ++ effects on memory &amp; thinking in </a:t>
              </a:r>
              <a:r>
                <a:rPr lang="en-US" sz="2000" b="1" u="sng" dirty="0" smtClean="0">
                  <a:solidFill>
                    <a:srgbClr val="00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cs typeface="Arial"/>
                </a:rPr>
                <a:t>healthy</a:t>
              </a:r>
              <a:r>
                <a:rPr lang="en-US" sz="2000" b="1" dirty="0" smtClean="0">
                  <a:solidFill>
                    <a:srgbClr val="00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cs typeface="Arial"/>
                </a:rPr>
                <a:t> older adults -&amp;- in those with a mild memory impairment</a:t>
              </a:r>
              <a:endPara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635832" y="1660662"/>
              <a:ext cx="4396048" cy="5115193"/>
            </a:xfrm>
            <a:prstGeom prst="rect">
              <a:avLst/>
            </a:prstGeom>
            <a:noFill/>
            <a:ln w="57150" cmpd="sng">
              <a:solidFill>
                <a:srgbClr val="475BC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orbel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88812" y="1662105"/>
            <a:ext cx="4396048" cy="5115193"/>
          </a:xfrm>
          <a:prstGeom prst="rect">
            <a:avLst/>
          </a:prstGeom>
          <a:noFill/>
          <a:ln w="57150" cmpd="sng">
            <a:solidFill>
              <a:srgbClr val="475B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575857"/>
            <a:ext cx="9144000" cy="96838"/>
          </a:xfrm>
          <a:prstGeom prst="rect">
            <a:avLst/>
          </a:prstGeom>
          <a:solidFill>
            <a:srgbClr val="475BCD"/>
          </a:solidFill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400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30733" y="0"/>
            <a:ext cx="8957245" cy="123110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9E7E3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Exercise Protects Brain Function in Normal &amp; Pathological Aging</a:t>
            </a:r>
          </a:p>
        </p:txBody>
      </p:sp>
    </p:spTree>
    <p:extLst>
      <p:ext uri="{BB962C8B-B14F-4D97-AF65-F5344CB8AC3E}">
        <p14:creationId xmlns:p14="http://schemas.microsoft.com/office/powerpoint/2010/main" val="101632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0859" y="1377817"/>
            <a:ext cx="5563145" cy="2073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Pentagon 1"/>
          <p:cNvSpPr/>
          <p:nvPr/>
        </p:nvSpPr>
        <p:spPr>
          <a:xfrm>
            <a:off x="0" y="1434969"/>
            <a:ext cx="3852864" cy="1749778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1013408"/>
            <a:ext cx="9144000" cy="968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defTabSz="914400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903112" y="1"/>
            <a:ext cx="7323668" cy="98488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9E7E3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Aerobic Exercise and Brain Function in Older Adults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469307"/>
            <a:ext cx="3852864" cy="163121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4400">
              <a:buClr>
                <a:prstClr val="black"/>
              </a:buClr>
            </a:pPr>
            <a:r>
              <a:rPr lang="en-US" sz="2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In healthy adults, brain </a:t>
            </a:r>
            <a:r>
              <a:rPr lang="en-US" sz="2000" b="1" u="sng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volume</a:t>
            </a:r>
            <a:r>
              <a:rPr lang="en-US" sz="2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increased with 6 months of aerobic exercise (blue=GM, orange=WM) 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(</a:t>
            </a:r>
            <a:r>
              <a:rPr lang="en-GB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Colcombe</a:t>
            </a:r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2006)</a:t>
            </a:r>
            <a:endParaRPr lang="en-US"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49" y="3818562"/>
            <a:ext cx="3697430" cy="29051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Pentagon 19"/>
          <p:cNvSpPr/>
          <p:nvPr/>
        </p:nvSpPr>
        <p:spPr>
          <a:xfrm flipH="1">
            <a:off x="3370240" y="4050918"/>
            <a:ext cx="5773763" cy="2455333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0958" y="4346112"/>
            <a:ext cx="4793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prstClr val="black"/>
              </a:buClr>
            </a:pPr>
            <a:r>
              <a:rPr lang="en-US" sz="2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In adults at increased risk for Alzheimer’s dementia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(mild cognitive impairment), exercise increased metabolic activity in regions that are compromised in the earliest stages of Alzheimer’s </a:t>
            </a:r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(Porto 2016)</a:t>
            </a:r>
            <a:endParaRPr lang="en-US" sz="20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891539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12" y="145450"/>
            <a:ext cx="4422004" cy="4532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41" y="3266383"/>
            <a:ext cx="5220260" cy="29960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triped Right Arrow 2"/>
          <p:cNvSpPr/>
          <p:nvPr/>
        </p:nvSpPr>
        <p:spPr>
          <a:xfrm>
            <a:off x="3857334" y="2705131"/>
            <a:ext cx="3658782" cy="426836"/>
          </a:xfrm>
          <a:prstGeom prst="stripedRightArrow">
            <a:avLst>
              <a:gd name="adj1" fmla="val 36116"/>
              <a:gd name="adj2" fmla="val 1513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018" y="1248624"/>
            <a:ext cx="1442044" cy="1080389"/>
          </a:xfrm>
          <a:prstGeom prst="rect">
            <a:avLst/>
          </a:prstGeom>
        </p:spPr>
      </p:pic>
      <p:sp>
        <p:nvSpPr>
          <p:cNvPr id="8" name="&quot;No&quot; Symbol 7"/>
          <p:cNvSpPr/>
          <p:nvPr/>
        </p:nvSpPr>
        <p:spPr>
          <a:xfrm>
            <a:off x="4622417" y="1916702"/>
            <a:ext cx="1825623" cy="2003694"/>
          </a:xfrm>
          <a:prstGeom prst="noSmoking">
            <a:avLst>
              <a:gd name="adj" fmla="val 4216"/>
            </a:avLst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21227" y="5507207"/>
            <a:ext cx="1852245" cy="1238974"/>
            <a:chOff x="6870689" y="2696337"/>
            <a:chExt cx="1852245" cy="1238974"/>
          </a:xfrm>
        </p:grpSpPr>
        <p:sp>
          <p:nvSpPr>
            <p:cNvPr id="2" name="Oval 1"/>
            <p:cNvSpPr/>
            <p:nvPr/>
          </p:nvSpPr>
          <p:spPr>
            <a:xfrm>
              <a:off x="6870689" y="2696337"/>
              <a:ext cx="1852245" cy="1238974"/>
            </a:xfrm>
            <a:prstGeom prst="ellipse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78894" y="3055261"/>
              <a:ext cx="14670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b="1" dirty="0" smtClean="0">
                  <a:ln w="50800"/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Memory Loss</a:t>
              </a:r>
              <a:endParaRPr lang="en-US" b="1" dirty="0">
                <a:ln w="50800"/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92887" y="2329009"/>
            <a:ext cx="505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?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575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10000">
              <a:srgbClr val="000040"/>
            </a:gs>
            <a:gs pos="97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1583" y="208219"/>
            <a:ext cx="8512077" cy="1811449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3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iedmont T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</a:t>
            </a:r>
            <a: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iad </a:t>
            </a:r>
            <a:r>
              <a:rPr lang="en-US" sz="53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ging,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3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ognition, and </a:t>
            </a:r>
            <a:r>
              <a:rPr lang="en-US" sz="53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</a:t>
            </a:r>
            <a: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xercise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(PACE) </a:t>
            </a:r>
            <a: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Study</a:t>
            </a:r>
            <a:endParaRPr lang="en-US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89" y="4186998"/>
            <a:ext cx="2279819" cy="20771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" y="2156118"/>
            <a:ext cx="8614834" cy="103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Can aerobic exercise restore health to the brain in adults who are at high risk for developing Alzheimer’s dementia?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985" y="3450167"/>
            <a:ext cx="5536245" cy="313266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09770" y="3540672"/>
            <a:ext cx="173416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WHY ?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309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orporate Color Palet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E7E38"/>
      </a:accent1>
      <a:accent2>
        <a:srgbClr val="FFD200"/>
      </a:accent2>
      <a:accent3>
        <a:srgbClr val="F07B05"/>
      </a:accent3>
      <a:accent4>
        <a:srgbClr val="D3222A"/>
      </a:accent4>
      <a:accent5>
        <a:srgbClr val="7C109A"/>
      </a:accent5>
      <a:accent6>
        <a:srgbClr val="505050"/>
      </a:accent6>
      <a:hlink>
        <a:srgbClr val="4261A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539</Words>
  <Application>Microsoft Office PowerPoint</Application>
  <PresentationFormat>On-screen Show (4:3)</PresentationFormat>
  <Paragraphs>72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Avenir Next Medium</vt:lpstr>
      <vt:lpstr>Calibri</vt:lpstr>
      <vt:lpstr>Corbel</vt:lpstr>
      <vt:lpstr>Wingdings</vt:lpstr>
      <vt:lpstr>Office Theme</vt:lpstr>
      <vt:lpstr>1_Office Theme</vt:lpstr>
      <vt:lpstr>2_Office Theme</vt:lpstr>
      <vt:lpstr>2_Black</vt:lpstr>
      <vt:lpstr>Black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Piedmont Triad Aging, Cognition, and Exercise (PACE) Study</vt:lpstr>
      <vt:lpstr>Piedmont Triad Aging, Cognition, and Exercise (PACE) </vt:lpstr>
      <vt:lpstr>Intervention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Baker</dc:creator>
  <cp:lastModifiedBy>Administrator</cp:lastModifiedBy>
  <cp:revision>32</cp:revision>
  <dcterms:created xsi:type="dcterms:W3CDTF">2016-03-17T09:33:38Z</dcterms:created>
  <dcterms:modified xsi:type="dcterms:W3CDTF">2016-03-18T15:54:51Z</dcterms:modified>
</cp:coreProperties>
</file>