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theme/theme7.xml" ContentType="application/vnd.openxmlformats-officedocument.theme+xml"/>
  <Override PartName="/ppt/slideLayouts/slideLayout26.xml" ContentType="application/vnd.openxmlformats-officedocument.presentationml.slideLayout+xml"/>
  <Override PartName="/ppt/theme/theme8.xml" ContentType="application/vnd.openxmlformats-officedocument.theme+xml"/>
  <Override PartName="/ppt/slideLayouts/slideLayout27.xml" ContentType="application/vnd.openxmlformats-officedocument.presentationml.slideLayout+xml"/>
  <Override PartName="/ppt/theme/theme9.xml" ContentType="application/vnd.openxmlformats-officedocument.theme+xml"/>
  <Override PartName="/ppt/slideLayouts/slideLayout2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  <p:sldMasterId id="2147483703" r:id="rId3"/>
    <p:sldMasterId id="2147483777" r:id="rId4"/>
    <p:sldMasterId id="2147483797" r:id="rId5"/>
    <p:sldMasterId id="2147483802" r:id="rId6"/>
    <p:sldMasterId id="2147483804" r:id="rId7"/>
    <p:sldMasterId id="2147483806" r:id="rId8"/>
    <p:sldMasterId id="2147483808" r:id="rId9"/>
    <p:sldMasterId id="2147483810" r:id="rId10"/>
  </p:sldMasterIdLst>
  <p:notesMasterIdLst>
    <p:notesMasterId r:id="rId40"/>
  </p:notesMasterIdLst>
  <p:handoutMasterIdLst>
    <p:handoutMasterId r:id="rId41"/>
  </p:handoutMasterIdLst>
  <p:sldIdLst>
    <p:sldId id="256" r:id="rId11"/>
    <p:sldId id="428" r:id="rId12"/>
    <p:sldId id="434" r:id="rId13"/>
    <p:sldId id="402" r:id="rId14"/>
    <p:sldId id="273" r:id="rId15"/>
    <p:sldId id="436" r:id="rId16"/>
    <p:sldId id="418" r:id="rId17"/>
    <p:sldId id="419" r:id="rId18"/>
    <p:sldId id="416" r:id="rId19"/>
    <p:sldId id="421" r:id="rId20"/>
    <p:sldId id="385" r:id="rId21"/>
    <p:sldId id="437" r:id="rId22"/>
    <p:sldId id="425" r:id="rId23"/>
    <p:sldId id="433" r:id="rId24"/>
    <p:sldId id="392" r:id="rId25"/>
    <p:sldId id="394" r:id="rId26"/>
    <p:sldId id="391" r:id="rId27"/>
    <p:sldId id="393" r:id="rId28"/>
    <p:sldId id="383" r:id="rId29"/>
    <p:sldId id="435" r:id="rId30"/>
    <p:sldId id="432" r:id="rId31"/>
    <p:sldId id="310" r:id="rId32"/>
    <p:sldId id="404" r:id="rId33"/>
    <p:sldId id="405" r:id="rId34"/>
    <p:sldId id="407" r:id="rId35"/>
    <p:sldId id="412" r:id="rId36"/>
    <p:sldId id="410" r:id="rId37"/>
    <p:sldId id="411" r:id="rId38"/>
    <p:sldId id="420" r:id="rId39"/>
  </p:sldIdLst>
  <p:sldSz cx="9144000" cy="6858000" type="screen4x3"/>
  <p:notesSz cx="6858000" cy="9180513"/>
  <p:custDataLst>
    <p:tags r:id="rId42"/>
  </p:custDataLst>
  <p:defaultTextStyle>
    <a:defPPr>
      <a:defRPr lang="en-US"/>
    </a:defPPr>
    <a:lvl1pPr marL="0" algn="l" defTabSz="9109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452" algn="l" defTabSz="9109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0942" algn="l" defTabSz="9109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6394" algn="l" defTabSz="9109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1863" algn="l" defTabSz="9109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7331" algn="l" defTabSz="9109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2796" algn="l" defTabSz="9109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8261" algn="l" defTabSz="9109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3725" algn="l" defTabSz="9109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pos="576">
          <p15:clr>
            <a:srgbClr val="A4A3A4"/>
          </p15:clr>
        </p15:guide>
        <p15:guide id="4" pos="4032">
          <p15:clr>
            <a:srgbClr val="A4A3A4"/>
          </p15:clr>
        </p15:guide>
        <p15:guide id="5" pos="7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CEFE"/>
    <a:srgbClr val="000000"/>
    <a:srgbClr val="9E7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91" autoAdjust="0"/>
    <p:restoredTop sz="94660"/>
  </p:normalViewPr>
  <p:slideViewPr>
    <p:cSldViewPr showGuides="1">
      <p:cViewPr varScale="1">
        <p:scale>
          <a:sx n="92" d="100"/>
          <a:sy n="92" d="100"/>
        </p:scale>
        <p:origin x="1248" y="90"/>
      </p:cViewPr>
      <p:guideLst>
        <p:guide orient="horz" pos="432"/>
        <p:guide orient="horz" pos="3888"/>
        <p:guide pos="576"/>
        <p:guide pos="4032"/>
        <p:guide pos="76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No Cognitive Impairment</c:v>
                </c:pt>
                <c:pt idx="1">
                  <c:v>Cognitive Impairment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802</c:v>
                </c:pt>
                <c:pt idx="1">
                  <c:v>805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HT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No Cognitive Impairment</c:v>
                </c:pt>
                <c:pt idx="1">
                  <c:v>Cognitive Impairment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799</c:v>
                </c:pt>
                <c:pt idx="1">
                  <c:v>782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3997320"/>
        <c:axId val="303995752"/>
      </c:barChart>
      <c:catAx>
        <c:axId val="303997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03995752"/>
        <c:crosses val="autoZero"/>
        <c:auto val="1"/>
        <c:lblAlgn val="ctr"/>
        <c:lblOffset val="100"/>
        <c:noMultiLvlLbl val="0"/>
      </c:catAx>
      <c:valAx>
        <c:axId val="303995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3997320"/>
        <c:crosses val="autoZero"/>
        <c:crossBetween val="between"/>
      </c:valAx>
      <c:spPr>
        <a:noFill/>
        <a:ln w="25402">
          <a:noFill/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Diabetes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Placebo</c:v>
                </c:pt>
                <c:pt idx="1">
                  <c:v>Hormone Therapy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868.8</c:v>
                </c:pt>
                <c:pt idx="1">
                  <c:v>850.2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Diabetes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Placebo</c:v>
                </c:pt>
                <c:pt idx="1">
                  <c:v>Hormone Therapy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864.4</c:v>
                </c:pt>
                <c:pt idx="1">
                  <c:v>864.8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4758608"/>
        <c:axId val="264759000"/>
      </c:barChart>
      <c:catAx>
        <c:axId val="26475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4759000"/>
        <c:crosses val="autoZero"/>
        <c:auto val="1"/>
        <c:lblAlgn val="ctr"/>
        <c:lblOffset val="100"/>
        <c:noMultiLvlLbl val="0"/>
      </c:catAx>
      <c:valAx>
        <c:axId val="264759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4758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Diabetes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Placebo</c:v>
                </c:pt>
                <c:pt idx="1">
                  <c:v>Hormone Therapy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1.5</c:v>
                </c:pt>
                <c:pt idx="1">
                  <c:v>2.2000000000000002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Diabetes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Placebo</c:v>
                </c:pt>
                <c:pt idx="1">
                  <c:v>Hormone Therapy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</c:v>
                </c:pt>
                <c:pt idx="1">
                  <c:v>1.02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4759392"/>
        <c:axId val="264760176"/>
      </c:barChart>
      <c:catAx>
        <c:axId val="264759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4760176"/>
        <c:crosses val="autoZero"/>
        <c:auto val="1"/>
        <c:lblAlgn val="ctr"/>
        <c:lblOffset val="100"/>
        <c:noMultiLvlLbl val="0"/>
      </c:catAx>
      <c:valAx>
        <c:axId val="264760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4759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121" cy="458713"/>
          </a:xfrm>
          <a:prstGeom prst="rect">
            <a:avLst/>
          </a:prstGeom>
        </p:spPr>
        <p:txBody>
          <a:bodyPr vert="horz" lIns="90169" tIns="45084" rIns="90169" bIns="450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313" y="0"/>
            <a:ext cx="2971121" cy="458713"/>
          </a:xfrm>
          <a:prstGeom prst="rect">
            <a:avLst/>
          </a:prstGeom>
        </p:spPr>
        <p:txBody>
          <a:bodyPr vert="horz" lIns="90169" tIns="45084" rIns="90169" bIns="45084" rtlCol="0"/>
          <a:lstStyle>
            <a:lvl1pPr algn="r">
              <a:defRPr sz="1200"/>
            </a:lvl1pPr>
          </a:lstStyle>
          <a:p>
            <a:fld id="{03BDF4C0-61FA-4A3D-A142-515CF424BE19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20235"/>
            <a:ext cx="2971121" cy="458713"/>
          </a:xfrm>
          <a:prstGeom prst="rect">
            <a:avLst/>
          </a:prstGeom>
        </p:spPr>
        <p:txBody>
          <a:bodyPr vert="horz" lIns="90169" tIns="45084" rIns="90169" bIns="450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313" y="8720235"/>
            <a:ext cx="2971121" cy="458713"/>
          </a:xfrm>
          <a:prstGeom prst="rect">
            <a:avLst/>
          </a:prstGeom>
        </p:spPr>
        <p:txBody>
          <a:bodyPr vert="horz" lIns="90169" tIns="45084" rIns="90169" bIns="45084" rtlCol="0" anchor="b"/>
          <a:lstStyle>
            <a:lvl1pPr algn="r">
              <a:defRPr sz="1200"/>
            </a:lvl1pPr>
          </a:lstStyle>
          <a:p>
            <a:fld id="{F5451619-1EFC-4D04-9DD3-0366DD7532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35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026"/>
          </a:xfrm>
          <a:prstGeom prst="rect">
            <a:avLst/>
          </a:prstGeom>
        </p:spPr>
        <p:txBody>
          <a:bodyPr vert="horz" lIns="91638" tIns="45819" rIns="91638" bIns="458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9026"/>
          </a:xfrm>
          <a:prstGeom prst="rect">
            <a:avLst/>
          </a:prstGeom>
        </p:spPr>
        <p:txBody>
          <a:bodyPr vert="horz" lIns="91638" tIns="45819" rIns="91638" bIns="45819" rtlCol="0"/>
          <a:lstStyle>
            <a:lvl1pPr algn="r">
              <a:defRPr sz="1200"/>
            </a:lvl1pPr>
          </a:lstStyle>
          <a:p>
            <a:fld id="{A17045B8-95BA-460B-9A9B-4CD53D988B4C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88975"/>
            <a:ext cx="4591050" cy="3443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38" tIns="45819" rIns="91638" bIns="458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60745"/>
            <a:ext cx="5486400" cy="4131231"/>
          </a:xfrm>
          <a:prstGeom prst="rect">
            <a:avLst/>
          </a:prstGeom>
        </p:spPr>
        <p:txBody>
          <a:bodyPr vert="horz" lIns="91638" tIns="45819" rIns="91638" bIns="458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19894"/>
            <a:ext cx="2971800" cy="459026"/>
          </a:xfrm>
          <a:prstGeom prst="rect">
            <a:avLst/>
          </a:prstGeom>
        </p:spPr>
        <p:txBody>
          <a:bodyPr vert="horz" lIns="91638" tIns="45819" rIns="91638" bIns="458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719894"/>
            <a:ext cx="2971800" cy="459026"/>
          </a:xfrm>
          <a:prstGeom prst="rect">
            <a:avLst/>
          </a:prstGeom>
        </p:spPr>
        <p:txBody>
          <a:bodyPr vert="horz" lIns="91638" tIns="45819" rIns="91638" bIns="45819" rtlCol="0" anchor="b"/>
          <a:lstStyle>
            <a:lvl1pPr algn="r">
              <a:defRPr sz="1200"/>
            </a:lvl1pPr>
          </a:lstStyle>
          <a:p>
            <a:fld id="{8A61F87B-ABF0-4E68-8F14-14E516BC19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75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09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452" algn="l" defTabSz="9109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0942" algn="l" defTabSz="9109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6394" algn="l" defTabSz="9109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1863" algn="l" defTabSz="9109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7331" algn="l" defTabSz="9109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2796" algn="l" defTabSz="9109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8261" algn="l" defTabSz="9109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3725" algn="l" defTabSz="9109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8" rIns="91438"/>
          <a:lstStyle/>
          <a:p>
            <a:pPr eaLnBrk="1" hangingPunct="1"/>
            <a:endParaRPr lang="en-US" dirty="0" smtClean="0">
              <a:latin typeface="Times New Roman" pitchFamily="18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8045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35063" y="688975"/>
            <a:ext cx="4587875" cy="3441700"/>
          </a:xfrm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6196" name="Slide Number Placeholder 3"/>
          <p:cNvSpPr txBox="1">
            <a:spLocks noGrp="1"/>
          </p:cNvSpPr>
          <p:nvPr/>
        </p:nvSpPr>
        <p:spPr bwMode="auto">
          <a:xfrm>
            <a:off x="3884613" y="8719894"/>
            <a:ext cx="2971800" cy="45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99DBDB27-6FC8-43EC-91DD-7368E5A41851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193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3475" y="688975"/>
            <a:ext cx="4591050" cy="3443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enzymes: PDH, a-KGDH, complex I, IV, and V</a:t>
            </a:r>
          </a:p>
          <a:p>
            <a:endParaRPr lang="en-US" dirty="0" smtClean="0"/>
          </a:p>
          <a:p>
            <a:r>
              <a:rPr lang="en-US" dirty="0" smtClean="0"/>
              <a:t>Estrogen-Bioenergetic system molecule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FBFF-17E5-0541-9F72-8BCC4EC6E95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74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0DBDBD-79FD-47A6-8073-16BF387DCA26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675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0744"/>
            <a:ext cx="5029200" cy="413123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0947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8905AC-C462-488E-A054-331D408FBA98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860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0744"/>
            <a:ext cx="5029200" cy="413123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3527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F361AF-AFFC-43E1-AF64-264A10C6B6BF}" type="slidenum">
              <a:rPr lang="en-US" smtClean="0">
                <a:cs typeface="Arial" pitchFamily="34" charset="0"/>
              </a:rPr>
              <a:pPr/>
              <a:t>25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96913"/>
            <a:ext cx="4543425" cy="3408362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904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5063" y="688975"/>
            <a:ext cx="4587875" cy="3441700"/>
          </a:xfrm>
          <a:solidFill>
            <a:srgbClr val="FFFFFF"/>
          </a:solidFill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60744"/>
            <a:ext cx="5486400" cy="413123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Times New Roman" pitchFamily="18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9504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5063" y="688975"/>
            <a:ext cx="4587875" cy="3441700"/>
          </a:xfrm>
          <a:solidFill>
            <a:srgbClr val="FFFFFF"/>
          </a:solidFill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60744"/>
            <a:ext cx="5486400" cy="413123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Times New Roman" pitchFamily="18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5733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5063" y="688975"/>
            <a:ext cx="4587875" cy="3441700"/>
          </a:xfrm>
          <a:solidFill>
            <a:srgbClr val="FFFFFF"/>
          </a:solidFill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60744"/>
            <a:ext cx="5486400" cy="413123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Times New Roman" pitchFamily="18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3341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Medical Center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1808-00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70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91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656" y="2514600"/>
            <a:ext cx="5939539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7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8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3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544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ediatric Clin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D030502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70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91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7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8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3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544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ediatrian/Pat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D04120103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70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91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7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8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3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544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Employ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052808044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70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91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7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8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3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544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Edu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020808-15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70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91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7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8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3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544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S041508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70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91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7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8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3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544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D070910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70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91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7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8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3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544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 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607003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70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91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7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8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3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544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utpatient Bui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100D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70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91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7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8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3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544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7DB4-52C3-4A06-BE20-5F1A791E7C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91A8-D96E-469B-9A69-D63BE90AB5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8/4/2009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DCVS All Hands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2927FB7-E262-4BE2-845C-B4E60ABE82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</p:spPr>
        <p:txBody>
          <a:bodyPr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66"/>
            <a:ext cx="7772400" cy="276998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0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Health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8AFA-3D21-49A7-A242-8765ED1F60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24C17-D8B7-4741-87B2-0196F5C2A9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718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29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548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8/4/2009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356548"/>
            <a:ext cx="3352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DCVS All Hands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548"/>
            <a:ext cx="762000" cy="365125"/>
          </a:xfrm>
          <a:prstGeom prst="rect">
            <a:avLst/>
          </a:prstGeom>
        </p:spPr>
        <p:txBody>
          <a:bodyPr/>
          <a:lstStyle/>
          <a:p>
            <a:fld id="{7DB75428-5B65-4227-B854-F55D0C3597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548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8/4/2009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548"/>
            <a:ext cx="3352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DCVS All Hands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356548"/>
            <a:ext cx="762000" cy="365125"/>
          </a:xfrm>
          <a:prstGeom prst="rect">
            <a:avLst/>
          </a:prstGeom>
        </p:spPr>
        <p:txBody>
          <a:bodyPr/>
          <a:lstStyle/>
          <a:p>
            <a:fld id="{7DB75428-5B65-4227-B854-F55D0C3597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3669E-7C6C-41C9-9D1E-960154D36D3A}" type="datetime1">
              <a:rPr lang="en-US"/>
              <a:pPr>
                <a:defRPr/>
              </a:pPr>
              <a:t>3/18/2016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3D85C-5130-45CE-9F4B-DCC36D7EE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08D3-9AF4-49D0-A844-4C801DB73E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F450-46C4-47A4-963A-7E99B02D6E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9306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CB77F-9796-42E0-AA3B-D62CFEA7391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6426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CB77F-9796-42E0-AA3B-D62CFEA7391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642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057E4-A630-42D3-A44D-8CC82388BBA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570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538645"/>
            <a:ext cx="7315200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Divider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2171700"/>
            <a:ext cx="7315200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7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8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3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fluid energy lines internal horz.png"/>
          <p:cNvPicPr>
            <a:picLocks noChangeAspect="1"/>
          </p:cNvPicPr>
          <p:nvPr userDrawn="1"/>
        </p:nvPicPr>
        <p:blipFill>
          <a:blip r:embed="rId2" cstate="print"/>
          <a:srcRect l="1508" r="1998" b="1793"/>
          <a:stretch>
            <a:fillRect/>
          </a:stretch>
        </p:blipFill>
        <p:spPr>
          <a:xfrm>
            <a:off x="0" y="2685343"/>
            <a:ext cx="9144000" cy="4172721"/>
          </a:xfrm>
          <a:prstGeom prst="rect">
            <a:avLst/>
          </a:prstGeom>
        </p:spPr>
      </p:pic>
      <p:sp>
        <p:nvSpPr>
          <p:cNvPr id="6" name="Footer Placeholder 7"/>
          <p:cNvSpPr txBox="1">
            <a:spLocks/>
          </p:cNvSpPr>
          <p:nvPr userDrawn="1"/>
        </p:nvSpPr>
        <p:spPr>
          <a:xfrm>
            <a:off x="59436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0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Health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0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Health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ir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D110608-058_edi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70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91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7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8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3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544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ur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R111704060_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70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91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7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8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3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544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0808-004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70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91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7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8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3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544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mmunity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011009-11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70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91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7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8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3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544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8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oleObject" Target="../embeddings/oleObject1.bin"/><Relationship Id="rId5" Type="http://schemas.openxmlformats.org/officeDocument/2006/relationships/vmlDrawing" Target="../drawings/vmlDrawing1.vml"/><Relationship Id="rId10" Type="http://schemas.openxmlformats.org/officeDocument/2006/relationships/image" Target="../media/image20.emf"/><Relationship Id="rId4" Type="http://schemas.openxmlformats.org/officeDocument/2006/relationships/theme" Target="../theme/theme5.xml"/><Relationship Id="rId9" Type="http://schemas.openxmlformats.org/officeDocument/2006/relationships/image" Target="../media/image19.png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5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866"/>
            <a:ext cx="7772400" cy="276998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64" r:id="rId4"/>
    <p:sldLayoutId id="2147483665" r:id="rId5"/>
    <p:sldLayoutId id="2147483666" r:id="rId6"/>
    <p:sldLayoutId id="2147483667" r:id="rId7"/>
    <p:sldLayoutId id="2147483660" r:id="rId8"/>
    <p:sldLayoutId id="2147483658" r:id="rId9"/>
    <p:sldLayoutId id="2147483668" r:id="rId10"/>
    <p:sldLayoutId id="2147483669" r:id="rId11"/>
    <p:sldLayoutId id="2147483670" r:id="rId12"/>
    <p:sldLayoutId id="2147483657" r:id="rId13"/>
    <p:sldLayoutId id="2147483661" r:id="rId14"/>
    <p:sldLayoutId id="2147483659" r:id="rId15"/>
    <p:sldLayoutId id="2147483663" r:id="rId16"/>
    <p:sldLayoutId id="2147483662" r:id="rId17"/>
  </p:sldLayoutIdLst>
  <p:txStyles>
    <p:titleStyle>
      <a:lvl1pPr algn="l" defTabSz="910942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0901" indent="-230901" algn="l" defTabSz="910942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5452" indent="-224570" algn="l" defTabSz="910942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6353" indent="-230901" algn="l" defTabSz="910942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0942" indent="-224570" algn="l" defTabSz="910942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1832" indent="-230901" algn="l" defTabSz="910942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5062" indent="-227726" algn="l" defTabSz="9109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0529" indent="-227726" algn="l" defTabSz="9109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5992" indent="-227726" algn="l" defTabSz="9109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1461" indent="-227726" algn="l" defTabSz="9109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09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452" algn="l" defTabSz="9109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942" algn="l" defTabSz="9109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394" algn="l" defTabSz="9109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863" algn="l" defTabSz="9109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331" algn="l" defTabSz="9109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2796" algn="l" defTabSz="9109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261" algn="l" defTabSz="9109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3725" algn="l" defTabSz="9109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C66E1B9-31A4-49CB-AF7C-9388ED589C09}" type="slidenum">
              <a:rPr lang="en-US" alt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098" tIns="45530" rIns="91098" bIns="4553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horz" lIns="91098" tIns="45530" rIns="91098" bIns="4553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 vert="horz" lIns="91098" tIns="45530" rIns="91098" bIns="4553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17DB4-52C3-4A06-BE20-5F1A791E7C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 vert="horz" lIns="91098" tIns="45530" rIns="91098" bIns="4553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32"/>
            <a:ext cx="2133600" cy="365125"/>
          </a:xfrm>
          <a:prstGeom prst="rect">
            <a:avLst/>
          </a:prstGeom>
        </p:spPr>
        <p:txBody>
          <a:bodyPr vert="horz" lIns="91098" tIns="45530" rIns="91098" bIns="4553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A91A8-D96E-469B-9A69-D63BE90AB5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ctr" defTabSz="91094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608" indent="-341608" algn="l" defTabSz="91094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138" indent="-284660" algn="l" defTabSz="91094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668" indent="-227726" algn="l" defTabSz="91094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4125" indent="-227726" algn="l" defTabSz="91094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9598" indent="-227726" algn="l" defTabSz="91094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5062" indent="-227726" algn="l" defTabSz="9109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0529" indent="-227726" algn="l" defTabSz="9109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5992" indent="-227726" algn="l" defTabSz="9109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1461" indent="-227726" algn="l" defTabSz="9109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09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452" algn="l" defTabSz="9109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942" algn="l" defTabSz="9109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394" algn="l" defTabSz="9109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863" algn="l" defTabSz="9109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331" algn="l" defTabSz="9109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2796" algn="l" defTabSz="9109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261" algn="l" defTabSz="9109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3725" algn="l" defTabSz="9109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8" tIns="45530" rIns="91098" bIns="455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05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8" tIns="45530" rIns="91098" bIns="455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 vert="horz" lIns="91098" tIns="45530" rIns="91098" bIns="4553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B472282-0FBD-4E90-BBC6-6E55F8493EA9}" type="datetimeFigureOut">
              <a:rPr lang="en-US"/>
              <a:pPr>
                <a:defRPr/>
              </a:pPr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 vert="horz" lIns="91098" tIns="45530" rIns="91098" bIns="4553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32"/>
            <a:ext cx="2133600" cy="365125"/>
          </a:xfrm>
          <a:prstGeom prst="rect">
            <a:avLst/>
          </a:prstGeom>
        </p:spPr>
        <p:txBody>
          <a:bodyPr vert="horz" lIns="91098" tIns="45530" rIns="91098" bIns="4553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40A402A-5227-4EC9-B9AF-063154AAA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545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094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639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186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608" indent="-34160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138" indent="-28466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668" indent="-22772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4125" indent="-22772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9598" indent="-22772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5062" indent="-227726" algn="l" defTabSz="9109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0529" indent="-227726" algn="l" defTabSz="9109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5992" indent="-227726" algn="l" defTabSz="9109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1461" indent="-227726" algn="l" defTabSz="9109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09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452" algn="l" defTabSz="9109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942" algn="l" defTabSz="9109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394" algn="l" defTabSz="9109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863" algn="l" defTabSz="9109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331" algn="l" defTabSz="9109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2796" algn="l" defTabSz="9109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261" algn="l" defTabSz="9109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3725" algn="l" defTabSz="9109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151027" tIns="75498" rIns="151027" bIns="7549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horz" lIns="151027" tIns="75498" rIns="151027" bIns="7549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07"/>
            <a:ext cx="2133600" cy="365125"/>
          </a:xfrm>
          <a:prstGeom prst="rect">
            <a:avLst/>
          </a:prstGeom>
        </p:spPr>
        <p:txBody>
          <a:bodyPr vert="horz" lIns="151027" tIns="75498" rIns="151027" bIns="7549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43891"/>
            <a:fld id="{69928AFA-3D21-49A7-A242-8765ED1F60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43891"/>
              <a:t>3/18/2016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07"/>
            <a:ext cx="2895600" cy="365125"/>
          </a:xfrm>
          <a:prstGeom prst="rect">
            <a:avLst/>
          </a:prstGeom>
        </p:spPr>
        <p:txBody>
          <a:bodyPr vert="horz" lIns="151027" tIns="75498" rIns="151027" bIns="7549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438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07"/>
            <a:ext cx="2133600" cy="365125"/>
          </a:xfrm>
          <a:prstGeom prst="rect">
            <a:avLst/>
          </a:prstGeom>
        </p:spPr>
        <p:txBody>
          <a:bodyPr vert="horz" lIns="151027" tIns="75498" rIns="151027" bIns="7549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43891"/>
            <a:fld id="{79C24C17-D8B7-4741-87B2-0196F5C2A9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438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98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xStyles>
    <p:titleStyle>
      <a:lvl1pPr algn="ctr" defTabSz="943891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3972" indent="-353972" algn="l" defTabSz="943891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6908" indent="-294953" algn="l" defTabSz="943891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9873" indent="-235962" algn="l" defTabSz="94389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1816" indent="-235962" algn="l" defTabSz="943891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3758" indent="-235962" algn="l" defTabSz="943891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95709" indent="-235962" algn="l" defTabSz="94389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656" indent="-235962" algn="l" defTabSz="94389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39603" indent="-235962" algn="l" defTabSz="94389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11552" indent="-235962" algn="l" defTabSz="94389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38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1956" algn="l" defTabSz="9438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3891" algn="l" defTabSz="9438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5835" algn="l" defTabSz="9438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87791" algn="l" defTabSz="9438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59737" algn="l" defTabSz="9438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1682" algn="l" defTabSz="9438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03630" algn="l" defTabSz="9438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75574" algn="l" defTabSz="9438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graphicFrame>
        <p:nvGraphicFramePr>
          <p:cNvPr id="1033" name="Object 9"/>
          <p:cNvGraphicFramePr>
            <a:graphicFrameLocks noChangeAspect="1"/>
          </p:cNvGraphicFramePr>
          <p:nvPr userDrawn="1"/>
        </p:nvGraphicFramePr>
        <p:xfrm>
          <a:off x="8161870" y="6172200"/>
          <a:ext cx="778933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1" name="Photo Editor Photo" r:id="rId6" imgW="5552381" imgH="2781688" progId="MSPhotoEd.3">
                  <p:embed/>
                </p:oleObj>
              </mc:Choice>
              <mc:Fallback>
                <p:oleObj name="Photo Editor Photo" r:id="rId6" imgW="5552381" imgH="278168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1870" y="6172200"/>
                        <a:ext cx="778933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6" name="Picture 12" descr="Picture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4" y="6172200"/>
            <a:ext cx="778933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WHIESQ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470" y="6096000"/>
            <a:ext cx="516467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icture3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070" y="6400800"/>
            <a:ext cx="88053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800" r:id="rId2"/>
    <p:sldLayoutId id="2147483801" r:id="rId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9900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990099"/>
          </a:solidFill>
          <a:latin typeface="Trebuchet M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990099"/>
          </a:solidFill>
          <a:latin typeface="Trebuchet M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990099"/>
          </a:solidFill>
          <a:latin typeface="Trebuchet M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990099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90099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90099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90099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90099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563669E-7C6C-41C9-9D1E-960154D36D3A}" type="datetime1">
              <a:rPr 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3/18/2016</a:t>
            </a:fld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47799F6-CCBC-45EA-9CE6-9D0FCC97AABB}" type="slidenum">
              <a:rPr 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018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8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8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8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8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018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8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018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019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01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C6E08D3-9AF4-49D0-A844-4C801DB73E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796F450-46C4-47A4-963A-7E99B02D6E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23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C66E1B9-31A4-49CB-AF7C-9388ED589C09}" type="slidenum">
              <a:rPr lang="en-US" alt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C66E1B9-31A4-49CB-AF7C-9388ED589C09}" type="slidenum">
              <a:rPr lang="en-US" alt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pg8HJq6DLAhUIRiYKHSdKAA8QjRwIBw&amp;url=http://lppiweb.ucsf.edu/news.aspx?id=7491&amp;psig=AFQjCNEa9NRmd0lv2Tw0c4FBiP6SYpvNzQ&amp;ust=1456951002784691" TargetMode="External"/><Relationship Id="rId7" Type="http://schemas.openxmlformats.org/officeDocument/2006/relationships/image" Target="../media/image48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www.google.com/url?sa=i&amp;rct=j&amp;q=&amp;esrc=s&amp;source=images&amp;cd=&amp;cad=rja&amp;uact=8&amp;ved=0ahUKEwjqzLWerKDLAhXI7iYKHRQpCXAQjRwIBw&amp;url=https://www.youtube.com/watch?v=6H8XdkJpd5Y&amp;psig=AFQjCNHiHnA_-GzktHgiYASttJEhIzMZ8g&amp;ust=1456951180875785" TargetMode="Externa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hyperlink" Target="http://www.google.com/url?sa=i&amp;rct=j&amp;q=&amp;esrc=s&amp;source=images&amp;cd=&amp;cad=rja&amp;uact=8&amp;ved=0ahUKEwjLs7_gt6DLAhWBSiYKHUu_B4AQjRwIBw&amp;url=http://cancer.northwestern.edu/research/members_directory/members_bio.cfm?id=386&amp;bvm=bv.115339255,d.eWE&amp;psig=AFQjCNGGVwAZaMFwaNBWdIcD2K1w7Sf9pA&amp;ust=145695426706095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4.emf"/><Relationship Id="rId4" Type="http://schemas.openxmlformats.org/officeDocument/2006/relationships/oleObject" Target="../embeddings/Microsoft_Excel_97-2003_Worksheet1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hyperlink" Target="http://www.google.com/url?sa=i&amp;rct=j&amp;q=&amp;esrc=s&amp;source=images&amp;cd=&amp;cad=rja&amp;uact=8&amp;ved=0ahUKEwiS9c3q453LAhUD5CYKHfR3DVsQjRwIBw&amp;url=http://www.diabetes.umn.edu/why-sdi/our-people/bernhard-hering/index.htm&amp;psig=AFQjCNFudtI_WTgB0PlGGyOjNS0Vxncw2g&amp;ust=1456863025478422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ved=0ahUKEwiI_qPO6Z3LAhXF7SYKHUz8Da0QjRwIBw&amp;url=http://www.omegaquant.com/team-member/dr-william-harris/&amp;psig=AFQjCNHQYU-_MPI25qijBYc_MrFxQFsoKA&amp;ust=1456864576661231" TargetMode="Externa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ved=0ahUKEwiY6pLz353LAhVIKCYKHWPcAUoQjRwIBw&amp;url=http://med.stanford.edu/williamslab/about.html&amp;psig=AFQjCNHFRVn16ZQ1-vy-JpgK7NRQja3wAw&amp;ust=1456861969580055" TargetMode="External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gif"/><Relationship Id="rId3" Type="http://schemas.openxmlformats.org/officeDocument/2006/relationships/image" Target="../media/image69.gif"/><Relationship Id="rId7" Type="http://schemas.openxmlformats.org/officeDocument/2006/relationships/hyperlink" Target="https://www.premarin.com/what-is-menopause" TargetMode="External"/><Relationship Id="rId12" Type="http://schemas.openxmlformats.org/officeDocument/2006/relationships/image" Target="../media/image75.jpeg"/><Relationship Id="rId2" Type="http://schemas.openxmlformats.org/officeDocument/2006/relationships/hyperlink" Target="https://www.premarin.com/index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2.jpeg"/><Relationship Id="rId11" Type="http://schemas.openxmlformats.org/officeDocument/2006/relationships/hyperlink" Target="http://www.google.com/url?sa=i&amp;rct=j&amp;q=&amp;esrc=s&amp;source=images&amp;cd=&amp;ved=0ahUKEwjkwdCMk77LAhUEKCYKHV6IAgAQjRwIBw&amp;url=http://cimc.alcaweb.org/ag/1001/instructor/sample/lesson08-08/index.html&amp;psig=AFQjCNGI0ceYSHmW6de5kn5rCT866oj3JA&amp;ust=1457975224886847&amp;cad=rjt" TargetMode="External"/><Relationship Id="rId5" Type="http://schemas.openxmlformats.org/officeDocument/2006/relationships/image" Target="../media/image71.gif"/><Relationship Id="rId10" Type="http://schemas.openxmlformats.org/officeDocument/2006/relationships/image" Target="../media/image74.png"/><Relationship Id="rId4" Type="http://schemas.openxmlformats.org/officeDocument/2006/relationships/image" Target="../media/image70.gif"/><Relationship Id="rId9" Type="http://schemas.openxmlformats.org/officeDocument/2006/relationships/hyperlink" Target="https://www.premarin.com/index#popupConten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kehealth.edu/Alzheimers/Research/Research-Brings-Knowledge.htm" TargetMode="Externa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6.png"/><Relationship Id="rId4" Type="http://schemas.openxmlformats.org/officeDocument/2006/relationships/oleObject" Target="../embeddings/Microsoft_Excel_97-2003_Worksheet2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/url?sa=i&amp;rct=j&amp;q=&amp;esrc=s&amp;source=images&amp;cd=&amp;cad=rja&amp;uact=8&amp;ved=0ahUKEwiosveclr7LAhWB4SYKHV_UDYQQjRwIBw&amp;url=http://www.wholefoodsmagazine.com/supplements/features/womens-health-and-hormonal-link&amp;psig=AFQjCNHstNp5JAjjyZO5dG_zrLWgSMjrFQ&amp;ust=1457975957878186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oleObject" Target="../embeddings/oleObject2.bin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png"/><Relationship Id="rId5" Type="http://schemas.openxmlformats.org/officeDocument/2006/relationships/image" Target="../media/image30.gif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8.png"/><Relationship Id="rId7" Type="http://schemas.openxmlformats.org/officeDocument/2006/relationships/image" Target="../media/image4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www.google.com/url?sa=i&amp;rct=j&amp;q=&amp;esrc=s&amp;source=images&amp;cd=&amp;cad=rja&amp;uact=8&amp;ved=0ahUKEwjZi5bkrqDLAhUBgCYKHQXLDtMQjRwIBw&amp;url=http://www.wakehealth.edu/School/OWIMS/Legault.htm&amp;psig=AFQjCNHch76dm8wSQl764-goUSNOZvU_Xw&amp;ust=1456951863878764" TargetMode="Externa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170851"/>
            <a:ext cx="6477000" cy="830997"/>
          </a:xfrm>
        </p:spPr>
        <p:txBody>
          <a:bodyPr/>
          <a:lstStyle/>
          <a:p>
            <a:r>
              <a:rPr lang="en-US" sz="1800" b="1" dirty="0"/>
              <a:t>The Women’s Health Initiative Memory Studies:  How Does Postmenopausal Hormone Therapy Affect Women’s Brains? 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2286062"/>
            <a:ext cx="7391400" cy="615553"/>
          </a:xfrm>
        </p:spPr>
        <p:txBody>
          <a:bodyPr/>
          <a:lstStyle/>
          <a:p>
            <a:r>
              <a:rPr lang="en-US" sz="2000" dirty="0"/>
              <a:t>The Women’s Health Initiative Memory Study Research Team, Wake Forest School of Medicine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How Does Hormone Therapy Cause Loss of Brain Matter?</a:t>
            </a:r>
          </a:p>
        </p:txBody>
      </p:sp>
      <p:pic>
        <p:nvPicPr>
          <p:cNvPr id="179202" name="Picture 2" descr="http://web-app.usc.edu/web/neuroscience/img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15956"/>
            <a:ext cx="151347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06" name="Picture 6" descr="http://lppiweb.ucsf.edu/uploadedImages/News/Yaffe_Kristine_2_100x133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44852"/>
            <a:ext cx="137446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08" name="Picture 8" descr="Christina Elizabeth Hugenschmidt, Ph.D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79776"/>
            <a:ext cx="140754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14" name="Picture 14" descr="https://i.ytimg.com/vi/6H8XdkJpd5Y/maxresdefault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2" r="469"/>
          <a:stretch/>
        </p:blipFill>
        <p:spPr bwMode="auto">
          <a:xfrm>
            <a:off x="6934200" y="3279776"/>
            <a:ext cx="165462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52578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Roberta Brinton, PhD</a:t>
            </a:r>
          </a:p>
          <a:p>
            <a:pPr algn="ctr"/>
            <a:r>
              <a:rPr lang="en-US" sz="1600" dirty="0" smtClean="0"/>
              <a:t>USC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275470" y="5319024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Kristine </a:t>
            </a:r>
            <a:r>
              <a:rPr lang="en-US" sz="1600" dirty="0" err="1" smtClean="0"/>
              <a:t>Yaffe</a:t>
            </a:r>
            <a:r>
              <a:rPr lang="en-US" sz="1600" dirty="0" smtClean="0"/>
              <a:t>, MD</a:t>
            </a:r>
          </a:p>
          <a:p>
            <a:pPr algn="ctr"/>
            <a:r>
              <a:rPr lang="en-US" sz="1600" dirty="0" smtClean="0"/>
              <a:t>UCSF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691743" y="5316634"/>
            <a:ext cx="2217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Christina Hugenschmidt, PhD, Wake Forest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42314" y="5316634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Suzanne Craft, PhD</a:t>
            </a:r>
          </a:p>
          <a:p>
            <a:pPr algn="ctr"/>
            <a:r>
              <a:rPr lang="en-US" sz="1600" dirty="0" smtClean="0"/>
              <a:t>Wake Forest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71695" y="1676400"/>
            <a:ext cx="8743706" cy="5105400"/>
          </a:xfrm>
          <a:prstGeom prst="rect">
            <a:avLst/>
          </a:prstGeom>
          <a:ln>
            <a:noFill/>
          </a:ln>
        </p:spPr>
      </p:pic>
      <p:sp>
        <p:nvSpPr>
          <p:cNvPr id="70" name="Oval 69"/>
          <p:cNvSpPr/>
          <p:nvPr/>
        </p:nvSpPr>
        <p:spPr bwMode="auto">
          <a:xfrm>
            <a:off x="609600" y="4419600"/>
            <a:ext cx="457200" cy="3810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143" tIns="45555" rIns="91143" bIns="45555" numCol="1" rtlCol="0" anchor="t" anchorCtr="0" compatLnSpc="1">
            <a:prstTxWarp prst="textNoShape">
              <a:avLst/>
            </a:prstTxWarp>
          </a:bodyPr>
          <a:lstStyle/>
          <a:p>
            <a:pPr defTabSz="91139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4114800" y="4419600"/>
            <a:ext cx="533400" cy="5334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143" tIns="45555" rIns="91143" bIns="45555" numCol="1" rtlCol="0" anchor="t" anchorCtr="0" compatLnSpc="1">
            <a:prstTxWarp prst="textNoShape">
              <a:avLst/>
            </a:prstTxWarp>
          </a:bodyPr>
          <a:lstStyle/>
          <a:p>
            <a:pPr defTabSz="91139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7848600" y="2286000"/>
            <a:ext cx="533400" cy="5334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143" tIns="45555" rIns="91143" bIns="45555" numCol="1" rtlCol="0" anchor="t" anchorCtr="0" compatLnSpc="1">
            <a:prstTxWarp prst="textNoShape">
              <a:avLst/>
            </a:prstTxWarp>
          </a:bodyPr>
          <a:lstStyle/>
          <a:p>
            <a:pPr defTabSz="91139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8001000" y="3200400"/>
            <a:ext cx="533400" cy="5334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143" tIns="45555" rIns="91143" bIns="45555" numCol="1" rtlCol="0" anchor="t" anchorCtr="0" compatLnSpc="1">
            <a:prstTxWarp prst="textNoShape">
              <a:avLst/>
            </a:prstTxWarp>
          </a:bodyPr>
          <a:lstStyle/>
          <a:p>
            <a:pPr defTabSz="91139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76200" y="6019800"/>
            <a:ext cx="533400" cy="5334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143" tIns="45555" rIns="91143" bIns="45555" numCol="1" rtlCol="0" anchor="t" anchorCtr="0" compatLnSpc="1">
            <a:prstTxWarp prst="textNoShape">
              <a:avLst/>
            </a:prstTxWarp>
          </a:bodyPr>
          <a:lstStyle/>
          <a:p>
            <a:pPr defTabSz="91139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8458200" y="2971800"/>
            <a:ext cx="533400" cy="7620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143" tIns="45555" rIns="91143" bIns="45555" numCol="1" rtlCol="0" anchor="t" anchorCtr="0" compatLnSpc="1">
            <a:prstTxWarp prst="textNoShape">
              <a:avLst/>
            </a:prstTxWarp>
          </a:bodyPr>
          <a:lstStyle/>
          <a:p>
            <a:pPr defTabSz="91139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162800" y="4495800"/>
            <a:ext cx="533400" cy="5334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143" tIns="45555" rIns="91143" bIns="45555" numCol="1" rtlCol="0" anchor="t" anchorCtr="0" compatLnSpc="1">
            <a:prstTxWarp prst="textNoShape">
              <a:avLst/>
            </a:prstTxWarp>
          </a:bodyPr>
          <a:lstStyle/>
          <a:p>
            <a:pPr defTabSz="91139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914400" y="4572000"/>
            <a:ext cx="609600" cy="4572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143" tIns="45555" rIns="91143" bIns="45555" numCol="1" rtlCol="0" anchor="t" anchorCtr="0" compatLnSpc="1">
            <a:prstTxWarp prst="textNoShape">
              <a:avLst/>
            </a:prstTxWarp>
          </a:bodyPr>
          <a:lstStyle/>
          <a:p>
            <a:pPr defTabSz="91139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858000" y="2971800"/>
            <a:ext cx="533400" cy="5334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143" tIns="45555" rIns="91143" bIns="45555" numCol="1" rtlCol="0" anchor="t" anchorCtr="0" compatLnSpc="1">
            <a:prstTxWarp prst="textNoShape">
              <a:avLst/>
            </a:prstTxWarp>
          </a:bodyPr>
          <a:lstStyle/>
          <a:p>
            <a:pPr defTabSz="91139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257800" y="3733800"/>
            <a:ext cx="609600" cy="4572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143" tIns="45555" rIns="91143" bIns="45555" numCol="1" rtlCol="0" anchor="t" anchorCtr="0" compatLnSpc="1">
            <a:prstTxWarp prst="textNoShape">
              <a:avLst/>
            </a:prstTxWarp>
          </a:bodyPr>
          <a:lstStyle/>
          <a:p>
            <a:pPr defTabSz="91139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5000" y="1066800"/>
            <a:ext cx="7696200" cy="685800"/>
            <a:chOff x="635000" y="1066800"/>
            <a:chExt cx="7696200" cy="685800"/>
          </a:xfrm>
        </p:grpSpPr>
        <p:cxnSp>
          <p:nvCxnSpPr>
            <p:cNvPr id="4" name="Straight Arrow Connector 3"/>
            <p:cNvCxnSpPr>
              <a:stCxn id="20" idx="1"/>
            </p:cNvCxnSpPr>
            <p:nvPr/>
          </p:nvCxnSpPr>
          <p:spPr bwMode="auto">
            <a:xfrm flipH="1">
              <a:off x="635000" y="1259161"/>
              <a:ext cx="3175000" cy="417239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8"/>
            <p:cNvCxnSpPr/>
            <p:nvPr/>
          </p:nvCxnSpPr>
          <p:spPr bwMode="auto">
            <a:xfrm flipH="1">
              <a:off x="2743200" y="1447800"/>
              <a:ext cx="1447800" cy="3048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4953000" y="1447800"/>
              <a:ext cx="1219200" cy="2286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" name="Straight Arrow Connector 25"/>
            <p:cNvCxnSpPr>
              <a:stCxn id="20" idx="3"/>
            </p:cNvCxnSpPr>
            <p:nvPr/>
          </p:nvCxnSpPr>
          <p:spPr bwMode="auto">
            <a:xfrm>
              <a:off x="5461000" y="1259161"/>
              <a:ext cx="2870200" cy="417239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0" name="TextBox 19"/>
            <p:cNvSpPr txBox="1"/>
            <p:nvPr/>
          </p:nvSpPr>
          <p:spPr>
            <a:xfrm>
              <a:off x="3810000" y="1066800"/>
              <a:ext cx="165100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43797"/>
              <a:r>
                <a:rPr lang="en-US" sz="1900" b="1" dirty="0">
                  <a:solidFill>
                    <a:srgbClr val="800000"/>
                  </a:solidFill>
                </a:rPr>
                <a:t>17</a:t>
              </a:r>
              <a:r>
                <a:rPr lang="en-US" sz="1900" b="1" dirty="0">
                  <a:solidFill>
                    <a:srgbClr val="953735"/>
                  </a:solidFill>
                  <a:latin typeface="Symbol" charset="2"/>
                  <a:cs typeface="Symbol" charset="2"/>
                </a:rPr>
                <a:t>b</a:t>
              </a:r>
              <a:r>
                <a:rPr lang="en-US" sz="1900" b="1" dirty="0">
                  <a:solidFill>
                    <a:srgbClr val="800000"/>
                  </a:solidFill>
                </a:rPr>
                <a:t>-Estradiol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913253" y="3920066"/>
            <a:ext cx="682079" cy="1540934"/>
            <a:chOff x="3913208" y="3920066"/>
            <a:chExt cx="682079" cy="1540934"/>
          </a:xfrm>
        </p:grpSpPr>
        <p:sp>
          <p:nvSpPr>
            <p:cNvPr id="2" name="Multiply 1"/>
            <p:cNvSpPr/>
            <p:nvPr/>
          </p:nvSpPr>
          <p:spPr>
            <a:xfrm>
              <a:off x="3913208" y="3920066"/>
              <a:ext cx="353990" cy="423334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43797"/>
              <a:endParaRPr lang="en-US" sz="800">
                <a:solidFill>
                  <a:prstClr val="black"/>
                </a:solidFill>
              </a:endParaRPr>
            </a:p>
          </p:txBody>
        </p:sp>
        <p:sp>
          <p:nvSpPr>
            <p:cNvPr id="21" name="Multiply 20"/>
            <p:cNvSpPr/>
            <p:nvPr/>
          </p:nvSpPr>
          <p:spPr>
            <a:xfrm>
              <a:off x="4267198" y="5050754"/>
              <a:ext cx="328089" cy="410246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43797"/>
              <a:endParaRPr lang="en-US" sz="800">
                <a:solidFill>
                  <a:prstClr val="black"/>
                </a:solidFill>
              </a:endParaRPr>
            </a:p>
          </p:txBody>
        </p:sp>
      </p:grpSp>
      <p:sp>
        <p:nvSpPr>
          <p:cNvPr id="27" name="Oval 26"/>
          <p:cNvSpPr/>
          <p:nvPr/>
        </p:nvSpPr>
        <p:spPr bwMode="auto">
          <a:xfrm>
            <a:off x="812800" y="5359400"/>
            <a:ext cx="812800" cy="10668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143" tIns="45555" rIns="91143" bIns="45555" numCol="1" rtlCol="0" anchor="t" anchorCtr="0" compatLnSpc="1">
            <a:prstTxWarp prst="textNoShape">
              <a:avLst/>
            </a:prstTxWarp>
          </a:bodyPr>
          <a:lstStyle/>
          <a:p>
            <a:pPr defTabSz="91139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" name="Rectangle 4"/>
          <p:cNvSpPr txBox="1">
            <a:spLocks noChangeArrowheads="1"/>
          </p:cNvSpPr>
          <p:nvPr/>
        </p:nvSpPr>
        <p:spPr>
          <a:xfrm>
            <a:off x="330200" y="127002"/>
            <a:ext cx="8509000" cy="789435"/>
          </a:xfrm>
          <a:prstGeom prst="rect">
            <a:avLst/>
          </a:prstGeom>
          <a:solidFill>
            <a:srgbClr val="144782"/>
          </a:solidFill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lIns="151012" tIns="75490" rIns="151012" bIns="75490" rtlCol="0" anchor="ctr">
            <a:noAutofit/>
          </a:bodyPr>
          <a:lstStyle>
            <a:lvl1pPr algn="ctr" defTabSz="2840760" rtl="0" eaLnBrk="1" latinLnBrk="0" hangingPunct="1">
              <a:spcBef>
                <a:spcPct val="0"/>
              </a:spcBef>
              <a:buNone/>
              <a:defRPr sz="1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2000" b="1" dirty="0">
                <a:solidFill>
                  <a:srgbClr val="FFFFFF"/>
                </a:solidFill>
                <a:cs typeface="Calibri"/>
              </a:rPr>
              <a:t/>
            </a:r>
            <a:br>
              <a:rPr lang="ro-RO" sz="2000" b="1" dirty="0">
                <a:solidFill>
                  <a:srgbClr val="FFFFFF"/>
                </a:solidFill>
                <a:cs typeface="Calibri"/>
              </a:rPr>
            </a:br>
            <a:r>
              <a:rPr lang="ro-RO" sz="2000" b="1" dirty="0">
                <a:solidFill>
                  <a:srgbClr val="FFFFFF"/>
                </a:solidFill>
                <a:cs typeface="Calibri"/>
              </a:rPr>
              <a:t>Estrogen is a Bioenergetic System Regulator of Glucose Metabolism  in Brain: Promotes Glucose Metabolism &amp; Suppresses Ketone Body Metabolism</a:t>
            </a:r>
            <a:br>
              <a:rPr lang="ro-RO" sz="2000" b="1" dirty="0">
                <a:solidFill>
                  <a:srgbClr val="FFFFFF"/>
                </a:solidFill>
                <a:cs typeface="Calibri"/>
              </a:rPr>
            </a:br>
            <a:endParaRPr lang="ro-RO" sz="2000" b="1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4851400" y="6256619"/>
            <a:ext cx="4292600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43" tIns="45555" rIns="91143" bIns="45555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43797">
              <a:spcBef>
                <a:spcPct val="50000"/>
              </a:spcBef>
            </a:pPr>
            <a:r>
              <a:rPr lang="en-US" sz="1200" b="1" i="1" dirty="0" err="1">
                <a:solidFill>
                  <a:srgbClr val="000D32"/>
                </a:solidFill>
                <a:latin typeface="Calibri"/>
              </a:rPr>
              <a:t>Nilsen</a:t>
            </a:r>
            <a:r>
              <a:rPr lang="en-US" sz="1200" b="1" i="1" dirty="0">
                <a:solidFill>
                  <a:srgbClr val="000D32"/>
                </a:solidFill>
                <a:latin typeface="Calibri"/>
              </a:rPr>
              <a:t> et al., J </a:t>
            </a:r>
            <a:r>
              <a:rPr lang="en-US" sz="1200" b="1" i="1" dirty="0" err="1">
                <a:solidFill>
                  <a:srgbClr val="000D32"/>
                </a:solidFill>
                <a:latin typeface="Calibri"/>
              </a:rPr>
              <a:t>Neurosci</a:t>
            </a:r>
            <a:r>
              <a:rPr lang="en-US" sz="1200" b="1" i="1" dirty="0">
                <a:solidFill>
                  <a:srgbClr val="000D32"/>
                </a:solidFill>
                <a:latin typeface="Calibri"/>
              </a:rPr>
              <a:t> 2007; Brinton TINS 2008; TIPS 2009; Yao et al., PNAS 2009 ; </a:t>
            </a:r>
            <a:r>
              <a:rPr lang="en-US" sz="1200" b="1" i="1" dirty="0" err="1">
                <a:solidFill>
                  <a:srgbClr val="000D32"/>
                </a:solidFill>
                <a:latin typeface="Calibri"/>
              </a:rPr>
              <a:t>Rettberg</a:t>
            </a:r>
            <a:r>
              <a:rPr lang="en-US" sz="1200" b="1" i="1" dirty="0">
                <a:solidFill>
                  <a:srgbClr val="000D32"/>
                </a:solidFill>
                <a:latin typeface="Calibri"/>
              </a:rPr>
              <a:t> et. al., Front </a:t>
            </a:r>
            <a:r>
              <a:rPr lang="en-US" sz="1200" b="1" i="1" dirty="0" err="1">
                <a:solidFill>
                  <a:srgbClr val="000D32"/>
                </a:solidFill>
                <a:latin typeface="Calibri"/>
              </a:rPr>
              <a:t>Neuroendo</a:t>
            </a:r>
            <a:r>
              <a:rPr lang="en-US" sz="1200" b="1" i="1" dirty="0">
                <a:solidFill>
                  <a:srgbClr val="000D32"/>
                </a:solidFill>
                <a:latin typeface="Calibri"/>
              </a:rPr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355131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Hormone Therapy Differentially Affects Brain Volumes and Risk of Dementia for Women With Diabetes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9461626"/>
              </p:ext>
            </p:extLst>
          </p:nvPr>
        </p:nvGraphicFramePr>
        <p:xfrm>
          <a:off x="457200" y="1600200"/>
          <a:ext cx="3810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43200" y="1905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P=0.002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746766"/>
            <a:ext cx="461665" cy="3657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/>
              <a:t>Brain Volume (cc)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14800" y="6478292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Espeland, et al. Neurology  2015;29;85:1131-8</a:t>
            </a:r>
            <a:r>
              <a:rPr lang="en-US" dirty="0"/>
              <a:t>. </a:t>
            </a: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0873846"/>
              </p:ext>
            </p:extLst>
          </p:nvPr>
        </p:nvGraphicFramePr>
        <p:xfrm>
          <a:off x="4728865" y="1600200"/>
          <a:ext cx="3962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343400" y="1933414"/>
            <a:ext cx="461665" cy="3657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/>
              <a:t>Odds of Dementia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47800" y="3634976"/>
            <a:ext cx="461665" cy="1752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Diabetes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5331" y="3651766"/>
            <a:ext cx="461665" cy="1752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No Diabetes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96200" y="3591064"/>
            <a:ext cx="461665" cy="1752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No Diabetes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91535" y="3575566"/>
            <a:ext cx="461665" cy="1752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No Diabetes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390900" y="3658224"/>
            <a:ext cx="461665" cy="1752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No Diabetes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929235" y="3645308"/>
            <a:ext cx="461665" cy="1752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Diabetes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30128" y="3660785"/>
            <a:ext cx="461665" cy="1752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Diabetes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227376" y="3603957"/>
            <a:ext cx="461665" cy="1752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Diabetes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38600" y="61722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Espeland, et al. Diabetes </a:t>
            </a:r>
            <a:r>
              <a:rPr lang="en-US" dirty="0"/>
              <a:t>Care 2015;38:2316-24.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45147" y="195405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P=0.03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024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8077200" cy="1107996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Is Hormone Therapy Safe For Younger Women’s Brains?</a:t>
            </a:r>
            <a:endParaRPr lang="en-US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198658" name="Picture 2" descr="Laura D. Baker, Ph.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8" y="2720973"/>
            <a:ext cx="140754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60" name="Picture 4" descr="Hayden, Kathleen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080" y="2663822"/>
            <a:ext cx="140754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62" name="Picture 6" descr="http://cancer.northwestern.edu/images/people/hou_lifang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628899"/>
            <a:ext cx="130471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48355" y="4648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Lifang</a:t>
            </a:r>
            <a:r>
              <a:rPr lang="en-US" dirty="0" smtClean="0"/>
              <a:t> </a:t>
            </a:r>
            <a:r>
              <a:rPr lang="en-US" dirty="0" err="1" smtClean="0"/>
              <a:t>Hou</a:t>
            </a:r>
            <a:r>
              <a:rPr lang="en-US" dirty="0" smtClean="0"/>
              <a:t>, MD</a:t>
            </a:r>
          </a:p>
          <a:p>
            <a:r>
              <a:rPr lang="en-US" dirty="0" smtClean="0"/>
              <a:t>Northwestern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4669286"/>
            <a:ext cx="1904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Kate Hayden, PhD</a:t>
            </a:r>
          </a:p>
          <a:p>
            <a:pPr algn="ctr"/>
            <a:r>
              <a:rPr lang="en-US" dirty="0" smtClean="0"/>
              <a:t>Wake Forest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92879" y="4688336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Laura Baker, PhD</a:t>
            </a:r>
          </a:p>
          <a:p>
            <a:pPr algn="ctr"/>
            <a:r>
              <a:rPr lang="en-US" dirty="0" smtClean="0"/>
              <a:t>Wake Forest</a:t>
            </a:r>
            <a:endParaRPr lang="en-US" dirty="0"/>
          </a:p>
        </p:txBody>
      </p:sp>
      <p:pic>
        <p:nvPicPr>
          <p:cNvPr id="9" name="Picture 16" descr="JoAnn Mans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08" y="2663823"/>
            <a:ext cx="1371600" cy="185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9477" y="4688336"/>
            <a:ext cx="2074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JoAnn Manson, MD</a:t>
            </a:r>
          </a:p>
          <a:p>
            <a:pPr algn="ctr"/>
            <a:r>
              <a:rPr lang="en-US" dirty="0" smtClean="0"/>
              <a:t>Harvard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421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Mean Global Cognitive Function Scores</a:t>
            </a:r>
          </a:p>
        </p:txBody>
      </p:sp>
      <p:graphicFrame>
        <p:nvGraphicFramePr>
          <p:cNvPr id="512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729925"/>
              </p:ext>
            </p:extLst>
          </p:nvPr>
        </p:nvGraphicFramePr>
        <p:xfrm>
          <a:off x="536113" y="1468436"/>
          <a:ext cx="7926387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92" name="Worksheet" r:id="rId4" imgW="8239055" imgH="4810050" progId="Excel.Sheet.8">
                  <p:embed/>
                </p:oleObj>
              </mc:Choice>
              <mc:Fallback>
                <p:oleObj name="Worksheet" r:id="rId4" imgW="8239055" imgH="481005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113" y="1468436"/>
                        <a:ext cx="7926387" cy="4627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17885" y="1600198"/>
            <a:ext cx="553998" cy="4495801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Mean TICS-M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5" name="TextBox 2"/>
          <p:cNvSpPr txBox="1">
            <a:spLocks noChangeArrowheads="1"/>
          </p:cNvSpPr>
          <p:nvPr/>
        </p:nvSpPr>
        <p:spPr bwMode="auto">
          <a:xfrm>
            <a:off x="6858000" y="1704814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</a:rPr>
              <a:t>P=0.66</a:t>
            </a:r>
          </a:p>
        </p:txBody>
      </p:sp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3352800" y="6478588"/>
            <a:ext cx="5638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 smtClean="0">
                <a:solidFill>
                  <a:srgbClr val="000000"/>
                </a:solidFill>
              </a:rPr>
              <a:t>Espeland, et al. JAMA </a:t>
            </a:r>
            <a:r>
              <a:rPr lang="en-US" altLang="en-US" sz="1400" dirty="0" err="1" smtClean="0">
                <a:solidFill>
                  <a:srgbClr val="000000"/>
                </a:solidFill>
              </a:rPr>
              <a:t>Int</a:t>
            </a:r>
            <a:r>
              <a:rPr lang="en-US" altLang="en-US" sz="1400" dirty="0" smtClean="0">
                <a:solidFill>
                  <a:srgbClr val="000000"/>
                </a:solidFill>
              </a:rPr>
              <a:t> Med 2013;73:1429-36.</a:t>
            </a:r>
          </a:p>
        </p:txBody>
      </p:sp>
    </p:spTree>
    <p:extLst>
      <p:ext uri="{BB962C8B-B14F-4D97-AF65-F5344CB8AC3E}">
        <p14:creationId xmlns:p14="http://schemas.microsoft.com/office/powerpoint/2010/main" val="514332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84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Maintain Your Overall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84" y="1143000"/>
            <a:ext cx="8229600" cy="2438393"/>
          </a:xfrm>
        </p:spPr>
        <p:txBody>
          <a:bodyPr/>
          <a:lstStyle/>
          <a:p>
            <a:r>
              <a:rPr lang="en-US" dirty="0" smtClean="0"/>
              <a:t>Hypertension</a:t>
            </a:r>
          </a:p>
          <a:p>
            <a:r>
              <a:rPr lang="en-US" dirty="0" smtClean="0"/>
              <a:t>Depression</a:t>
            </a:r>
          </a:p>
          <a:p>
            <a:r>
              <a:rPr lang="en-US" dirty="0" smtClean="0"/>
              <a:t>Cardiovascular diseases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28953" y="5657695"/>
            <a:ext cx="6106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Johnson, et al. </a:t>
            </a:r>
            <a:r>
              <a:rPr lang="en-US" dirty="0"/>
              <a:t>J Am </a:t>
            </a:r>
            <a:r>
              <a:rPr lang="en-US" dirty="0" err="1"/>
              <a:t>Geriatr</a:t>
            </a:r>
            <a:r>
              <a:rPr lang="en-US" dirty="0"/>
              <a:t> </a:t>
            </a:r>
            <a:r>
              <a:rPr lang="en-US" dirty="0" err="1" smtClean="0"/>
              <a:t>Soc</a:t>
            </a:r>
            <a:r>
              <a:rPr lang="en-US" dirty="0" smtClean="0"/>
              <a:t> 2008;56:1449-58</a:t>
            </a:r>
          </a:p>
          <a:p>
            <a:pPr algn="r"/>
            <a:r>
              <a:rPr lang="en-US" dirty="0" smtClean="0"/>
              <a:t>Goveas, et al.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Psychogeriatr</a:t>
            </a:r>
            <a:r>
              <a:rPr lang="en-US" dirty="0"/>
              <a:t> 2012;3:1-13</a:t>
            </a:r>
            <a:r>
              <a:rPr lang="en-US" dirty="0" smtClean="0"/>
              <a:t>.</a:t>
            </a:r>
          </a:p>
          <a:p>
            <a:pPr algn="r"/>
            <a:r>
              <a:rPr lang="en-US" dirty="0" smtClean="0"/>
              <a:t>Haring, et al. </a:t>
            </a:r>
            <a:r>
              <a:rPr lang="en-US" dirty="0"/>
              <a:t>J Am Heart </a:t>
            </a:r>
            <a:r>
              <a:rPr lang="en-US" dirty="0" err="1"/>
              <a:t>Assoc</a:t>
            </a:r>
            <a:r>
              <a:rPr lang="en-US" dirty="0"/>
              <a:t> </a:t>
            </a:r>
            <a:r>
              <a:rPr lang="en-US" dirty="0" smtClean="0"/>
              <a:t>2013.</a:t>
            </a:r>
          </a:p>
          <a:p>
            <a:pPr algn="r"/>
            <a:r>
              <a:rPr lang="en-US" dirty="0" smtClean="0"/>
              <a:t>Vaughan, et al. </a:t>
            </a:r>
            <a:r>
              <a:rPr lang="en-US" dirty="0" err="1" smtClean="0"/>
              <a:t>Neuropsych</a:t>
            </a:r>
            <a:r>
              <a:rPr lang="en-US" dirty="0" smtClean="0"/>
              <a:t> </a:t>
            </a:r>
            <a:r>
              <a:rPr lang="en-US" dirty="0"/>
              <a:t>Dev </a:t>
            </a:r>
            <a:r>
              <a:rPr lang="en-US" dirty="0" err="1"/>
              <a:t>Cogn</a:t>
            </a:r>
            <a:r>
              <a:rPr lang="en-US" dirty="0"/>
              <a:t> B </a:t>
            </a:r>
            <a:r>
              <a:rPr lang="en-US" dirty="0" smtClean="0"/>
              <a:t>2016;23:117-31.</a:t>
            </a:r>
            <a:endParaRPr lang="en-US" dirty="0"/>
          </a:p>
        </p:txBody>
      </p:sp>
      <p:pic>
        <p:nvPicPr>
          <p:cNvPr id="172034" name="Picture 2" descr="https://academic.uthsc.edu/facultyportfolio/pics/kjohn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84" y="3200400"/>
            <a:ext cx="13061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784" y="5142083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Karen Johnson, MD</a:t>
            </a:r>
          </a:p>
          <a:p>
            <a:pPr algn="ctr"/>
            <a:r>
              <a:rPr lang="en-US" sz="1400" dirty="0" smtClean="0"/>
              <a:t>UT-Memphis</a:t>
            </a:r>
            <a:endParaRPr lang="en-US" sz="1400" dirty="0"/>
          </a:p>
        </p:txBody>
      </p:sp>
      <p:pic>
        <p:nvPicPr>
          <p:cNvPr id="172036" name="Picture 4" descr="Joseph Goveas, M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021" y="3200400"/>
            <a:ext cx="121126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13440" y="5158412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Joseph Goveas, MD</a:t>
            </a:r>
          </a:p>
          <a:p>
            <a:pPr algn="ctr"/>
            <a:r>
              <a:rPr lang="en-US" sz="1400" dirty="0" smtClean="0"/>
              <a:t>UW-Milwaukee</a:t>
            </a:r>
            <a:endParaRPr lang="en-US" sz="1400" dirty="0"/>
          </a:p>
        </p:txBody>
      </p:sp>
      <p:pic>
        <p:nvPicPr>
          <p:cNvPr id="172038" name="Picture 6" descr="http://www.diabetes.umn.edu/prod/groups/med/@pub/@med/@diabinst/documents/content/med_content_342183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428" y="3200400"/>
            <a:ext cx="148318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343400" y="5142083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Bernhard Haring, MD</a:t>
            </a:r>
          </a:p>
          <a:p>
            <a:pPr algn="ctr"/>
            <a:r>
              <a:rPr lang="en-US" sz="1400" dirty="0" err="1" smtClean="0"/>
              <a:t>Univ</a:t>
            </a:r>
            <a:r>
              <a:rPr lang="en-US" sz="1400" dirty="0" smtClean="0"/>
              <a:t> </a:t>
            </a:r>
            <a:r>
              <a:rPr lang="en-US" sz="1400" dirty="0" err="1" smtClean="0"/>
              <a:t>Minn</a:t>
            </a:r>
            <a:endParaRPr lang="en-US" sz="1400" dirty="0"/>
          </a:p>
        </p:txBody>
      </p:sp>
      <p:pic>
        <p:nvPicPr>
          <p:cNvPr id="172040" name="Picture 8" descr="Anne Leslie Vaughan, Ph.D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59" y="3162300"/>
            <a:ext cx="140754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11429" y="5051415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Leslie Vaughan</a:t>
            </a:r>
          </a:p>
          <a:p>
            <a:pPr algn="ctr"/>
            <a:r>
              <a:rPr lang="en-US" sz="1400" dirty="0" smtClean="0"/>
              <a:t>Wake Forest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10251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Adopt a Healthy Lifestyle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Maintain physical function</a:t>
            </a:r>
          </a:p>
          <a:p>
            <a:r>
              <a:rPr lang="en-US" dirty="0" smtClean="0"/>
              <a:t>Healthy diet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5934670"/>
            <a:ext cx="5728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Atkinson, et al. </a:t>
            </a:r>
            <a:r>
              <a:rPr lang="en-US" dirty="0"/>
              <a:t>J </a:t>
            </a:r>
            <a:r>
              <a:rPr lang="en-US" dirty="0" err="1"/>
              <a:t>Gerontol</a:t>
            </a:r>
            <a:r>
              <a:rPr lang="en-US" dirty="0"/>
              <a:t> </a:t>
            </a:r>
            <a:r>
              <a:rPr lang="en-US" dirty="0" smtClean="0"/>
              <a:t>2010;65:300-6.</a:t>
            </a:r>
          </a:p>
          <a:p>
            <a:pPr lvl="0" algn="r"/>
            <a:r>
              <a:rPr lang="en-US" dirty="0" smtClean="0"/>
              <a:t>Pottala, et al. Neurology 2014;82:435-42.</a:t>
            </a:r>
          </a:p>
          <a:p>
            <a:pPr lvl="0" algn="r"/>
            <a:r>
              <a:rPr lang="en-US" dirty="0" smtClean="0"/>
              <a:t>Agnew-</a:t>
            </a:r>
            <a:r>
              <a:rPr lang="en-US" dirty="0" err="1" smtClean="0"/>
              <a:t>Blais</a:t>
            </a:r>
            <a:r>
              <a:rPr lang="en-US" dirty="0" smtClean="0"/>
              <a:t>, et al. </a:t>
            </a:r>
            <a:r>
              <a:rPr lang="en-US" dirty="0"/>
              <a:t>J </a:t>
            </a:r>
            <a:r>
              <a:rPr lang="en-US" dirty="0" err="1"/>
              <a:t>Acad</a:t>
            </a:r>
            <a:r>
              <a:rPr lang="en-US" dirty="0"/>
              <a:t> </a:t>
            </a:r>
            <a:r>
              <a:rPr lang="en-US" dirty="0" err="1"/>
              <a:t>Nutr</a:t>
            </a:r>
            <a:r>
              <a:rPr lang="en-US" dirty="0"/>
              <a:t> Diet </a:t>
            </a:r>
            <a:r>
              <a:rPr lang="en-US" dirty="0" smtClean="0"/>
              <a:t>2015;115:231-41.</a:t>
            </a:r>
            <a:endParaRPr lang="en-US" dirty="0"/>
          </a:p>
        </p:txBody>
      </p:sp>
      <p:pic>
        <p:nvPicPr>
          <p:cNvPr id="174082" name="Picture 2" descr="Hal Huntley Atkinson, M.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7999"/>
            <a:ext cx="140754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084" name="Picture 4" descr="http://www.omegaquant.com/wp-content/uploads/2013/07/about_william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818" y="3047999"/>
            <a:ext cx="182879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44796" y="5104618"/>
            <a:ext cx="1924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William Harris, PhD</a:t>
            </a:r>
          </a:p>
          <a:p>
            <a:pPr algn="ctr"/>
            <a:r>
              <a:rPr lang="en-US" sz="1400" dirty="0" err="1" smtClean="0"/>
              <a:t>OmegaQuant</a:t>
            </a:r>
            <a:endParaRPr lang="en-US" sz="1400" dirty="0"/>
          </a:p>
        </p:txBody>
      </p:sp>
      <p:pic>
        <p:nvPicPr>
          <p:cNvPr id="174086" name="Picture 6" descr="Jessica Agnew-Bla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714" y="3047999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27806" y="4996896"/>
            <a:ext cx="19240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Jessica  Agnew-</a:t>
            </a:r>
            <a:r>
              <a:rPr lang="en-US" sz="1400" dirty="0" err="1" smtClean="0"/>
              <a:t>Blais</a:t>
            </a:r>
            <a:r>
              <a:rPr lang="en-US" sz="1400" dirty="0" smtClean="0"/>
              <a:t>, ScD</a:t>
            </a:r>
          </a:p>
          <a:p>
            <a:pPr algn="ctr"/>
            <a:r>
              <a:rPr lang="en-US" sz="1400" dirty="0" smtClean="0"/>
              <a:t>Harvard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03757" y="5131496"/>
            <a:ext cx="1924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Hal Atkinson, MD</a:t>
            </a:r>
          </a:p>
          <a:p>
            <a:pPr algn="ctr"/>
            <a:r>
              <a:rPr lang="en-US" sz="1400" dirty="0" smtClean="0"/>
              <a:t>Wake Forest</a:t>
            </a:r>
            <a:endParaRPr lang="en-US" sz="1400" dirty="0"/>
          </a:p>
        </p:txBody>
      </p:sp>
      <p:pic>
        <p:nvPicPr>
          <p:cNvPr id="174088" name="Picture 8" descr="Dr. Sylvia Wassertheil-Smoll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23506"/>
            <a:ext cx="14287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838962" y="5104618"/>
            <a:ext cx="19240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Sylvia </a:t>
            </a:r>
            <a:r>
              <a:rPr lang="en-US" sz="1400" dirty="0" err="1" smtClean="0"/>
              <a:t>Wassertheil</a:t>
            </a:r>
            <a:r>
              <a:rPr lang="en-US" sz="1400" dirty="0" smtClean="0"/>
              <a:t>-Smoller, PhD</a:t>
            </a:r>
          </a:p>
          <a:p>
            <a:pPr algn="ctr"/>
            <a:r>
              <a:rPr lang="en-US" sz="1400" dirty="0" smtClean="0"/>
              <a:t>Albert Einstein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80246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and Training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College education</a:t>
            </a:r>
          </a:p>
          <a:p>
            <a:r>
              <a:rPr lang="en-US" dirty="0" smtClean="0"/>
              <a:t>Military training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35088" y="6096024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Rapp, et al. </a:t>
            </a:r>
            <a:r>
              <a:rPr lang="en-US" dirty="0" err="1"/>
              <a:t>Int</a:t>
            </a:r>
            <a:r>
              <a:rPr lang="en-US" dirty="0"/>
              <a:t> J Psychiatry Med, </a:t>
            </a:r>
            <a:r>
              <a:rPr lang="en-US" dirty="0" smtClean="0"/>
              <a:t>2013;46:121-43.</a:t>
            </a:r>
          </a:p>
          <a:p>
            <a:pPr algn="r"/>
            <a:r>
              <a:rPr lang="en-US" dirty="0" smtClean="0"/>
              <a:t>Padula, et al. Gerontologist 2016;56:115-25.</a:t>
            </a:r>
            <a:endParaRPr lang="en-US" dirty="0"/>
          </a:p>
        </p:txBody>
      </p:sp>
      <p:pic>
        <p:nvPicPr>
          <p:cNvPr id="171010" name="Picture 2" descr="Stephen R. Rapp, Ph.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3276599"/>
            <a:ext cx="140754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012" name="Picture 4" descr="http://med.stanford.edu/williamslab/about/_jcr_content/main/panel_builder/panel_2/text_image.img.620.high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766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7072" y="5334024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Stephen Rapp, PhD</a:t>
            </a:r>
          </a:p>
          <a:p>
            <a:pPr algn="ctr"/>
            <a:r>
              <a:rPr lang="en-US" sz="1600" dirty="0" smtClean="0"/>
              <a:t>Wake Forest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211288" y="5334024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Claudia Padula, PhD</a:t>
            </a:r>
          </a:p>
          <a:p>
            <a:pPr algn="ctr"/>
            <a:r>
              <a:rPr lang="en-US" sz="1600" dirty="0" smtClean="0"/>
              <a:t>Stanford</a:t>
            </a:r>
            <a:endParaRPr lang="en-US" sz="1600" dirty="0"/>
          </a:p>
        </p:txBody>
      </p:sp>
      <p:pic>
        <p:nvPicPr>
          <p:cNvPr id="171014" name="Picture 6" descr="http://www.fedprac.com/fileadmin/qhi_archive/microsites/Personal_Safety/personalsafety/images/Julie_mainthum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370" y="3276599"/>
            <a:ext cx="150978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148760" y="5334024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Julie Weitlauf, PhD</a:t>
            </a:r>
          </a:p>
          <a:p>
            <a:pPr algn="ctr"/>
            <a:r>
              <a:rPr lang="en-US" sz="1600" dirty="0" smtClean="0"/>
              <a:t>Stanford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347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Care of 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6"/>
            <a:ext cx="8229600" cy="4525963"/>
          </a:xfrm>
        </p:spPr>
        <p:txBody>
          <a:bodyPr/>
          <a:lstStyle/>
          <a:p>
            <a:r>
              <a:rPr lang="en-US" dirty="0" smtClean="0"/>
              <a:t>Sidewalks and parks</a:t>
            </a:r>
          </a:p>
          <a:p>
            <a:r>
              <a:rPr lang="en-US" dirty="0" smtClean="0"/>
              <a:t>Air pollution</a:t>
            </a:r>
          </a:p>
          <a:p>
            <a:r>
              <a:rPr lang="en-US" dirty="0" smtClean="0"/>
              <a:t>Ozone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50721" y="6096024"/>
            <a:ext cx="6106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Shih, et al. </a:t>
            </a:r>
            <a:r>
              <a:rPr lang="en-US" dirty="0"/>
              <a:t>Am J Public </a:t>
            </a:r>
            <a:r>
              <a:rPr lang="en-US" dirty="0" smtClean="0"/>
              <a:t>Health 2011;101(9</a:t>
            </a:r>
            <a:r>
              <a:rPr lang="en-US" dirty="0"/>
              <a:t>);1721-8. </a:t>
            </a:r>
            <a:endParaRPr lang="en-US" dirty="0" smtClean="0"/>
          </a:p>
          <a:p>
            <a:pPr algn="r"/>
            <a:r>
              <a:rPr lang="en-US" dirty="0" smtClean="0"/>
              <a:t>Chen, et al. Ann </a:t>
            </a:r>
            <a:r>
              <a:rPr lang="en-US" dirty="0"/>
              <a:t>Neurol. </a:t>
            </a:r>
            <a:r>
              <a:rPr lang="en-US" dirty="0" smtClean="0"/>
              <a:t>2015;78:466-76.</a:t>
            </a:r>
            <a:endParaRPr lang="en-US" dirty="0"/>
          </a:p>
        </p:txBody>
      </p:sp>
      <p:pic>
        <p:nvPicPr>
          <p:cNvPr id="173058" name="Picture 2" descr="Photo of Regina Shi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29" y="3124200"/>
            <a:ext cx="14859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6432" y="5176156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Regina Shih, PhD</a:t>
            </a:r>
          </a:p>
          <a:p>
            <a:pPr algn="ctr"/>
            <a:r>
              <a:rPr lang="en-US" sz="1400" dirty="0" smtClean="0"/>
              <a:t>Rand Corp</a:t>
            </a:r>
            <a:endParaRPr lang="en-US" sz="1400" dirty="0"/>
          </a:p>
        </p:txBody>
      </p:sp>
      <p:pic>
        <p:nvPicPr>
          <p:cNvPr id="173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222" y="3124200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22122" y="516711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Jiu-Chiuan Chen, PhD, MD</a:t>
            </a:r>
          </a:p>
          <a:p>
            <a:pPr algn="ctr"/>
            <a:r>
              <a:rPr lang="en-US" sz="1400" dirty="0" smtClean="0"/>
              <a:t>USC</a:t>
            </a:r>
            <a:endParaRPr lang="en-US" sz="1400" dirty="0"/>
          </a:p>
        </p:txBody>
      </p:sp>
      <p:pic>
        <p:nvPicPr>
          <p:cNvPr id="173061" name="Picture 5" descr="Ramon Casano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12" y="3067050"/>
            <a:ext cx="274319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19797" y="5165523"/>
            <a:ext cx="1828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Ramon Casanova, PhD</a:t>
            </a:r>
          </a:p>
          <a:p>
            <a:pPr algn="ctr"/>
            <a:r>
              <a:rPr lang="en-US" sz="1400" dirty="0" smtClean="0"/>
              <a:t>Wake Forest</a:t>
            </a:r>
          </a:p>
        </p:txBody>
      </p:sp>
    </p:spTree>
    <p:extLst>
      <p:ext uri="{BB962C8B-B14F-4D97-AF65-F5344CB8AC3E}">
        <p14:creationId xmlns:p14="http://schemas.microsoft.com/office/powerpoint/2010/main" val="2670256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 descr="https://www.premarin.com/images/text-small-active.gif">
            <a:hlinkClick r:id="rId2" tooltip="Set text size to small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-228600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467" name="Picture 3" descr="https://www.premarin.com/images/text-normal-inactive.gif">
            <a:hlinkClick r:id="rId2" tooltip="Set text size to mediu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-228600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468" name="Picture 4" descr="https://www.premarin.com/images/text-big-inactive.gif">
            <a:hlinkClick r:id="rId2" tooltip="Set text size to larg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-228600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469" name="Picture 5" descr="Premarinï¿½ (conjugated estrogens tablets, USP)">
            <a:hlinkClick r:id="rId2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1" y="-1187450"/>
            <a:ext cx="229552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470" name="Picture 6" descr="About Menopause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-501650"/>
            <a:ext cx="14097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" y="2133600"/>
            <a:ext cx="6591300" cy="3785268"/>
          </a:xfrm>
          <a:prstGeom prst="rect">
            <a:avLst/>
          </a:prstGeom>
          <a:noFill/>
        </p:spPr>
        <p:txBody>
          <a:bodyPr wrap="square" lIns="91098" tIns="45530" rIns="91098" bIns="45530" rtlCol="0">
            <a:spAutoFit/>
          </a:bodyPr>
          <a:lstStyle/>
          <a:p>
            <a:r>
              <a:rPr lang="en-US" sz="2400" b="1" dirty="0"/>
              <a:t>IMPORTANT SAFETY INFORMATION AND INDICATIONS 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>
                <a:solidFill>
                  <a:srgbClr val="FF0000"/>
                </a:solidFill>
              </a:rPr>
              <a:t>Do </a:t>
            </a:r>
            <a:r>
              <a:rPr lang="en-US" sz="2400" b="1" dirty="0">
                <a:solidFill>
                  <a:srgbClr val="FF0000"/>
                </a:solidFill>
              </a:rPr>
              <a:t>not use estrogens </a:t>
            </a:r>
            <a:r>
              <a:rPr lang="en-US" sz="2400" b="1" dirty="0"/>
              <a:t>with or without </a:t>
            </a:r>
            <a:r>
              <a:rPr lang="en-US" sz="2400" b="1" dirty="0" err="1"/>
              <a:t>progestins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to prevent </a:t>
            </a:r>
            <a:r>
              <a:rPr lang="en-US" sz="2400" b="1" dirty="0"/>
              <a:t>heart disease, heart attacks, strokes or </a:t>
            </a:r>
            <a:r>
              <a:rPr lang="en-US" sz="2400" b="1" dirty="0">
                <a:solidFill>
                  <a:srgbClr val="FF0000"/>
                </a:solidFill>
              </a:rPr>
              <a:t>dementia (decline in brain function).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/>
          </a:p>
          <a:p>
            <a:r>
              <a:rPr lang="en-US" sz="2400" b="1" dirty="0" smtClean="0">
                <a:solidFill>
                  <a:srgbClr val="FF0000"/>
                </a:solidFill>
              </a:rPr>
              <a:t>Using </a:t>
            </a:r>
            <a:r>
              <a:rPr lang="en-US" sz="2400" b="1" dirty="0">
                <a:solidFill>
                  <a:srgbClr val="FF0000"/>
                </a:solidFill>
              </a:rPr>
              <a:t>estrogens, with or without </a:t>
            </a:r>
            <a:r>
              <a:rPr lang="en-US" sz="2400" b="1" dirty="0" err="1">
                <a:solidFill>
                  <a:srgbClr val="FF0000"/>
                </a:solidFill>
              </a:rPr>
              <a:t>progestins</a:t>
            </a:r>
            <a:r>
              <a:rPr lang="en-US" sz="2400" b="1" dirty="0">
                <a:solidFill>
                  <a:srgbClr val="FF0000"/>
                </a:solidFill>
              </a:rPr>
              <a:t>, may increase your chance of getting dementia, based on a study of women 65 years of age or older.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-807913"/>
            <a:ext cx="9144000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530" rIns="91098" bIns="4553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Arial" pitchFamily="34" charset="0"/>
                <a:cs typeface="Arial" pitchFamily="34" charset="0"/>
                <a:hlinkClick r:id="rId9"/>
              </a:rPr>
              <a:t>For Healthcare Professionals &gt; </a:t>
            </a:r>
            <a:endParaRPr lang="en-US" altLang="en-US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Arial" pitchFamily="34" charset="0"/>
                <a:cs typeface="Arial" pitchFamily="34" charset="0"/>
              </a:rPr>
              <a:t/>
            </a:r>
            <a:br>
              <a:rPr lang="en-US" altLang="en-US">
                <a:latin typeface="Arial" pitchFamily="34" charset="0"/>
                <a:cs typeface="Arial" pitchFamily="34" charset="0"/>
              </a:rPr>
            </a:br>
            <a:endParaRPr lang="en-US" altLang="en-US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Arial" pitchFamily="34" charset="0"/>
                <a:cs typeface="Arial" pitchFamily="34" charset="0"/>
                <a:hlinkClick r:id="rId2"/>
              </a:rPr>
              <a:t>  </a:t>
            </a:r>
            <a:r>
              <a:rPr lang="en-US" altLang="en-US" sz="4500">
                <a:latin typeface="Arial" pitchFamily="34" charset="0"/>
                <a:cs typeface="Arial" pitchFamily="34" charset="0"/>
              </a:rPr>
              <a:t> </a:t>
            </a:r>
            <a:r>
              <a:rPr lang="en-US" altLang="en-US">
                <a:latin typeface="Arial" pitchFamily="34" charset="0"/>
                <a:cs typeface="Arial" pitchFamily="34" charset="0"/>
              </a:rPr>
              <a:t>                                   </a:t>
            </a:r>
          </a:p>
        </p:txBody>
      </p:sp>
      <p:pic>
        <p:nvPicPr>
          <p:cNvPr id="190477" name="Picture 13" descr="Premarinï¿½ (conjugated estrogens tablets, USP)">
            <a:hlinkClick r:id="rId2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69" y="390368"/>
            <a:ext cx="2986231" cy="94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479" name="Picture 15" descr="https://premarin.com/images/premarin_is_the_img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16703"/>
            <a:ext cx="3547620" cy="81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418" name="Picture 2" descr="https://encrypted-tbn1.gstatic.com/images?q=tbn:ANd9GcT2CenyAxMUKxJ5VjavWNJyz03_8YOy61KxO0IhygxC-BTPE_-2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958" y="2361560"/>
            <a:ext cx="1597241" cy="264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96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 descr="http://www.brucesallan.com/wp-content/uploads/2013/09/Teen-age-mouse-com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0"/>
            <a:ext cx="3634522" cy="356616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017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9"/>
          <a:stretch/>
        </p:blipFill>
        <p:spPr bwMode="auto">
          <a:xfrm>
            <a:off x="1429153" y="1600200"/>
            <a:ext cx="6285693" cy="4525963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91490" name="Picture 2" descr="NHLBI Women's Health Initiative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8" y="304800"/>
            <a:ext cx="75152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5943600"/>
            <a:ext cx="686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Women’s Health Initiative Volunteers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0671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3011" y="5715000"/>
            <a:ext cx="6201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http://www.wakehealth.edu/Alzheimers/</a:t>
            </a:r>
          </a:p>
        </p:txBody>
      </p:sp>
      <p:pic>
        <p:nvPicPr>
          <p:cNvPr id="187393" name="Picture 1" descr="Wake Forest Baptist Medical Ce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045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400" name="Picture 8" descr="Research banne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736" y="2514600"/>
            <a:ext cx="704850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7388" y="1697388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 dirty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Arial" pitchFamily="34" charset="0"/>
                <a:cs typeface="Arial" pitchFamily="34" charset="0"/>
              </a:rPr>
              <a:t>Research to Make a Difference Now and in the Future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76650" y="3048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Wake Forest Alzheimer's Disease Prevention Program</a:t>
            </a:r>
          </a:p>
        </p:txBody>
      </p:sp>
    </p:spTree>
    <p:extLst>
      <p:ext uri="{BB962C8B-B14F-4D97-AF65-F5344CB8AC3E}">
        <p14:creationId xmlns:p14="http://schemas.microsoft.com/office/powerpoint/2010/main" val="160688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43" y="1881606"/>
            <a:ext cx="5480059" cy="55685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QUESTIONS ?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762000" y="3813175"/>
            <a:ext cx="2695575" cy="606425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lIns="79727" tIns="39863" rIns="79727" bIns="39863">
            <a:spAutoFit/>
          </a:bodyPr>
          <a:lstStyle/>
          <a:p>
            <a:pPr defTabSz="796925" eaLnBrk="0" hangingPunct="0">
              <a:lnSpc>
                <a:spcPct val="80000"/>
              </a:lnSpc>
            </a:pPr>
            <a:r>
              <a:rPr lang="en-US" sz="2100" b="1" dirty="0">
                <a:solidFill>
                  <a:srgbClr val="FFFFFF"/>
                </a:solidFill>
                <a:latin typeface="Arial Narrow" pitchFamily="34" charset="0"/>
              </a:rPr>
              <a:t>26% Increase </a:t>
            </a:r>
          </a:p>
          <a:p>
            <a:pPr defTabSz="796925" eaLnBrk="0" hangingPunct="0">
              <a:lnSpc>
                <a:spcPct val="80000"/>
              </a:lnSpc>
            </a:pPr>
            <a:r>
              <a:rPr lang="en-US" sz="2100" b="1" dirty="0">
                <a:solidFill>
                  <a:srgbClr val="FFFFFF"/>
                </a:solidFill>
                <a:latin typeface="Arial Narrow" pitchFamily="34" charset="0"/>
              </a:rPr>
              <a:t>Breast Cancer</a:t>
            </a:r>
          </a:p>
        </p:txBody>
      </p:sp>
      <p:sp>
        <p:nvSpPr>
          <p:cNvPr id="221187" name="Freeform 3"/>
          <p:cNvSpPr>
            <a:spLocks/>
          </p:cNvSpPr>
          <p:nvPr/>
        </p:nvSpPr>
        <p:spPr bwMode="auto">
          <a:xfrm>
            <a:off x="3803650" y="4359275"/>
            <a:ext cx="1612900" cy="1136650"/>
          </a:xfrm>
          <a:custGeom>
            <a:avLst/>
            <a:gdLst/>
            <a:ahLst/>
            <a:cxnLst>
              <a:cxn ang="0">
                <a:pos x="987" y="766"/>
              </a:cxn>
              <a:cxn ang="0">
                <a:pos x="987" y="233"/>
              </a:cxn>
              <a:cxn ang="0">
                <a:pos x="1376" y="0"/>
              </a:cxn>
              <a:cxn ang="0">
                <a:pos x="760" y="88"/>
              </a:cxn>
              <a:cxn ang="0">
                <a:pos x="744" y="80"/>
              </a:cxn>
              <a:cxn ang="0">
                <a:pos x="0" y="240"/>
              </a:cxn>
              <a:cxn ang="0">
                <a:pos x="433" y="233"/>
              </a:cxn>
              <a:cxn ang="0">
                <a:pos x="433" y="766"/>
              </a:cxn>
              <a:cxn ang="0">
                <a:pos x="987" y="766"/>
              </a:cxn>
              <a:cxn ang="0">
                <a:pos x="987" y="766"/>
              </a:cxn>
            </a:cxnLst>
            <a:rect l="0" t="0" r="r" b="b"/>
            <a:pathLst>
              <a:path w="1376" h="766">
                <a:moveTo>
                  <a:pt x="987" y="766"/>
                </a:moveTo>
                <a:lnTo>
                  <a:pt x="987" y="233"/>
                </a:lnTo>
                <a:lnTo>
                  <a:pt x="1376" y="0"/>
                </a:lnTo>
                <a:lnTo>
                  <a:pt x="760" y="88"/>
                </a:lnTo>
                <a:lnTo>
                  <a:pt x="744" y="80"/>
                </a:lnTo>
                <a:lnTo>
                  <a:pt x="0" y="240"/>
                </a:lnTo>
                <a:lnTo>
                  <a:pt x="433" y="233"/>
                </a:lnTo>
                <a:lnTo>
                  <a:pt x="433" y="766"/>
                </a:lnTo>
                <a:lnTo>
                  <a:pt x="987" y="766"/>
                </a:lnTo>
                <a:lnTo>
                  <a:pt x="987" y="766"/>
                </a:lnTo>
              </a:path>
            </a:pathLst>
          </a:custGeom>
          <a:gradFill rotWithShape="0">
            <a:gsLst>
              <a:gs pos="0">
                <a:schemeClr val="tx1">
                  <a:gamma/>
                  <a:shade val="5882"/>
                  <a:invGamma/>
                </a:schemeClr>
              </a:gs>
              <a:gs pos="50000">
                <a:schemeClr val="tx1"/>
              </a:gs>
              <a:gs pos="100000">
                <a:schemeClr val="tx1">
                  <a:gamma/>
                  <a:shade val="5882"/>
                  <a:invGamma/>
                </a:schemeClr>
              </a:gs>
            </a:gsLst>
            <a:lin ang="5400000" scaled="1"/>
          </a:gra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21188" name="Freeform 4"/>
          <p:cNvSpPr>
            <a:spLocks/>
          </p:cNvSpPr>
          <p:nvPr/>
        </p:nvSpPr>
        <p:spPr bwMode="auto">
          <a:xfrm>
            <a:off x="2911475" y="5481638"/>
            <a:ext cx="3481388" cy="847725"/>
          </a:xfrm>
          <a:custGeom>
            <a:avLst/>
            <a:gdLst/>
            <a:ahLst/>
            <a:cxnLst>
              <a:cxn ang="0">
                <a:pos x="400" y="0"/>
              </a:cxn>
              <a:cxn ang="0">
                <a:pos x="390" y="9"/>
              </a:cxn>
              <a:cxn ang="0">
                <a:pos x="363" y="45"/>
              </a:cxn>
              <a:cxn ang="0">
                <a:pos x="318" y="73"/>
              </a:cxn>
              <a:cxn ang="0">
                <a:pos x="273" y="82"/>
              </a:cxn>
              <a:cxn ang="0">
                <a:pos x="236" y="82"/>
              </a:cxn>
              <a:cxn ang="0">
                <a:pos x="200" y="82"/>
              </a:cxn>
              <a:cxn ang="0">
                <a:pos x="109" y="100"/>
              </a:cxn>
              <a:cxn ang="0">
                <a:pos x="64" y="118"/>
              </a:cxn>
              <a:cxn ang="0">
                <a:pos x="37" y="154"/>
              </a:cxn>
              <a:cxn ang="0">
                <a:pos x="10" y="190"/>
              </a:cxn>
              <a:cxn ang="0">
                <a:pos x="0" y="245"/>
              </a:cxn>
              <a:cxn ang="0">
                <a:pos x="871" y="245"/>
              </a:cxn>
              <a:cxn ang="0">
                <a:pos x="862" y="190"/>
              </a:cxn>
              <a:cxn ang="0">
                <a:pos x="835" y="154"/>
              </a:cxn>
              <a:cxn ang="0">
                <a:pos x="799" y="118"/>
              </a:cxn>
              <a:cxn ang="0">
                <a:pos x="762" y="100"/>
              </a:cxn>
              <a:cxn ang="0">
                <a:pos x="672" y="82"/>
              </a:cxn>
              <a:cxn ang="0">
                <a:pos x="626" y="82"/>
              </a:cxn>
              <a:cxn ang="0">
                <a:pos x="599" y="82"/>
              </a:cxn>
              <a:cxn ang="0">
                <a:pos x="545" y="73"/>
              </a:cxn>
              <a:cxn ang="0">
                <a:pos x="508" y="45"/>
              </a:cxn>
              <a:cxn ang="0">
                <a:pos x="481" y="9"/>
              </a:cxn>
              <a:cxn ang="0">
                <a:pos x="472" y="0"/>
              </a:cxn>
            </a:cxnLst>
            <a:rect l="0" t="0" r="r" b="b"/>
            <a:pathLst>
              <a:path w="871" h="245">
                <a:moveTo>
                  <a:pt x="400" y="0"/>
                </a:moveTo>
                <a:lnTo>
                  <a:pt x="390" y="9"/>
                </a:lnTo>
                <a:lnTo>
                  <a:pt x="363" y="45"/>
                </a:lnTo>
                <a:lnTo>
                  <a:pt x="318" y="73"/>
                </a:lnTo>
                <a:lnTo>
                  <a:pt x="273" y="82"/>
                </a:lnTo>
                <a:lnTo>
                  <a:pt x="236" y="82"/>
                </a:lnTo>
                <a:lnTo>
                  <a:pt x="200" y="82"/>
                </a:lnTo>
                <a:lnTo>
                  <a:pt x="109" y="100"/>
                </a:lnTo>
                <a:lnTo>
                  <a:pt x="64" y="118"/>
                </a:lnTo>
                <a:lnTo>
                  <a:pt x="37" y="154"/>
                </a:lnTo>
                <a:lnTo>
                  <a:pt x="10" y="190"/>
                </a:lnTo>
                <a:lnTo>
                  <a:pt x="0" y="245"/>
                </a:lnTo>
                <a:lnTo>
                  <a:pt x="871" y="245"/>
                </a:lnTo>
                <a:lnTo>
                  <a:pt x="862" y="190"/>
                </a:lnTo>
                <a:lnTo>
                  <a:pt x="835" y="154"/>
                </a:lnTo>
                <a:lnTo>
                  <a:pt x="799" y="118"/>
                </a:lnTo>
                <a:lnTo>
                  <a:pt x="762" y="100"/>
                </a:lnTo>
                <a:lnTo>
                  <a:pt x="672" y="82"/>
                </a:lnTo>
                <a:lnTo>
                  <a:pt x="626" y="82"/>
                </a:lnTo>
                <a:lnTo>
                  <a:pt x="599" y="82"/>
                </a:lnTo>
                <a:lnTo>
                  <a:pt x="545" y="73"/>
                </a:lnTo>
                <a:lnTo>
                  <a:pt x="508" y="45"/>
                </a:lnTo>
                <a:lnTo>
                  <a:pt x="481" y="9"/>
                </a:lnTo>
                <a:lnTo>
                  <a:pt x="472" y="0"/>
                </a:lnTo>
              </a:path>
            </a:pathLst>
          </a:custGeom>
          <a:gradFill rotWithShape="0">
            <a:gsLst>
              <a:gs pos="0">
                <a:schemeClr val="tx1">
                  <a:gamma/>
                  <a:shade val="5882"/>
                  <a:invGamma/>
                </a:schemeClr>
              </a:gs>
              <a:gs pos="50000">
                <a:schemeClr val="tx1"/>
              </a:gs>
              <a:gs pos="100000">
                <a:schemeClr val="tx1">
                  <a:gamma/>
                  <a:shade val="5882"/>
                  <a:invGamma/>
                </a:schemeClr>
              </a:gs>
            </a:gsLst>
            <a:lin ang="5400000" scaled="1"/>
          </a:gra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21189" name="Freeform 5"/>
          <p:cNvSpPr>
            <a:spLocks/>
          </p:cNvSpPr>
          <p:nvPr/>
        </p:nvSpPr>
        <p:spPr bwMode="auto">
          <a:xfrm rot="-580147">
            <a:off x="766763" y="4260850"/>
            <a:ext cx="7658100" cy="373063"/>
          </a:xfrm>
          <a:custGeom>
            <a:avLst/>
            <a:gdLst/>
            <a:ahLst/>
            <a:cxnLst>
              <a:cxn ang="0">
                <a:pos x="1415" y="82"/>
              </a:cxn>
              <a:cxn ang="0">
                <a:pos x="1406" y="73"/>
              </a:cxn>
              <a:cxn ang="0">
                <a:pos x="1388" y="55"/>
              </a:cxn>
              <a:cxn ang="0">
                <a:pos x="1361" y="46"/>
              </a:cxn>
              <a:cxn ang="0">
                <a:pos x="1325" y="28"/>
              </a:cxn>
              <a:cxn ang="0">
                <a:pos x="1279" y="9"/>
              </a:cxn>
              <a:cxn ang="0">
                <a:pos x="1216" y="0"/>
              </a:cxn>
              <a:cxn ang="0">
                <a:pos x="1143" y="0"/>
              </a:cxn>
              <a:cxn ang="0">
                <a:pos x="1052" y="0"/>
              </a:cxn>
              <a:cxn ang="0">
                <a:pos x="944" y="0"/>
              </a:cxn>
              <a:cxn ang="0">
                <a:pos x="826" y="0"/>
              </a:cxn>
              <a:cxn ang="0">
                <a:pos x="708" y="0"/>
              </a:cxn>
              <a:cxn ang="0">
                <a:pos x="581" y="0"/>
              </a:cxn>
              <a:cxn ang="0">
                <a:pos x="472" y="0"/>
              </a:cxn>
              <a:cxn ang="0">
                <a:pos x="363" y="0"/>
              </a:cxn>
              <a:cxn ang="0">
                <a:pos x="272" y="0"/>
              </a:cxn>
              <a:cxn ang="0">
                <a:pos x="200" y="0"/>
              </a:cxn>
              <a:cxn ang="0">
                <a:pos x="136" y="9"/>
              </a:cxn>
              <a:cxn ang="0">
                <a:pos x="91" y="28"/>
              </a:cxn>
              <a:cxn ang="0">
                <a:pos x="55" y="46"/>
              </a:cxn>
              <a:cxn ang="0">
                <a:pos x="28" y="55"/>
              </a:cxn>
              <a:cxn ang="0">
                <a:pos x="9" y="73"/>
              </a:cxn>
              <a:cxn ang="0">
                <a:pos x="0" y="82"/>
              </a:cxn>
              <a:cxn ang="0">
                <a:pos x="1415" y="82"/>
              </a:cxn>
              <a:cxn ang="0">
                <a:pos x="1415" y="82"/>
              </a:cxn>
            </a:cxnLst>
            <a:rect l="0" t="0" r="r" b="b"/>
            <a:pathLst>
              <a:path w="1415" h="82">
                <a:moveTo>
                  <a:pt x="1415" y="82"/>
                </a:moveTo>
                <a:lnTo>
                  <a:pt x="1406" y="73"/>
                </a:lnTo>
                <a:lnTo>
                  <a:pt x="1388" y="55"/>
                </a:lnTo>
                <a:lnTo>
                  <a:pt x="1361" y="46"/>
                </a:lnTo>
                <a:lnTo>
                  <a:pt x="1325" y="28"/>
                </a:lnTo>
                <a:lnTo>
                  <a:pt x="1279" y="9"/>
                </a:lnTo>
                <a:lnTo>
                  <a:pt x="1216" y="0"/>
                </a:lnTo>
                <a:lnTo>
                  <a:pt x="1143" y="0"/>
                </a:lnTo>
                <a:lnTo>
                  <a:pt x="1052" y="0"/>
                </a:lnTo>
                <a:lnTo>
                  <a:pt x="944" y="0"/>
                </a:lnTo>
                <a:lnTo>
                  <a:pt x="826" y="0"/>
                </a:lnTo>
                <a:lnTo>
                  <a:pt x="708" y="0"/>
                </a:lnTo>
                <a:lnTo>
                  <a:pt x="581" y="0"/>
                </a:lnTo>
                <a:lnTo>
                  <a:pt x="472" y="0"/>
                </a:lnTo>
                <a:lnTo>
                  <a:pt x="363" y="0"/>
                </a:lnTo>
                <a:lnTo>
                  <a:pt x="272" y="0"/>
                </a:lnTo>
                <a:lnTo>
                  <a:pt x="200" y="0"/>
                </a:lnTo>
                <a:lnTo>
                  <a:pt x="136" y="9"/>
                </a:lnTo>
                <a:lnTo>
                  <a:pt x="91" y="28"/>
                </a:lnTo>
                <a:lnTo>
                  <a:pt x="55" y="46"/>
                </a:lnTo>
                <a:lnTo>
                  <a:pt x="28" y="55"/>
                </a:lnTo>
                <a:lnTo>
                  <a:pt x="9" y="73"/>
                </a:lnTo>
                <a:lnTo>
                  <a:pt x="0" y="82"/>
                </a:lnTo>
                <a:lnTo>
                  <a:pt x="1415" y="82"/>
                </a:lnTo>
                <a:lnTo>
                  <a:pt x="1415" y="82"/>
                </a:lnTo>
              </a:path>
            </a:pathLst>
          </a:custGeom>
          <a:gradFill rotWithShape="0">
            <a:gsLst>
              <a:gs pos="0">
                <a:schemeClr val="tx1">
                  <a:gamma/>
                  <a:shade val="5882"/>
                  <a:invGamma/>
                </a:schemeClr>
              </a:gs>
              <a:gs pos="50000">
                <a:schemeClr val="tx1"/>
              </a:gs>
              <a:gs pos="100000">
                <a:schemeClr val="tx1">
                  <a:gamma/>
                  <a:shade val="5882"/>
                  <a:invGamma/>
                </a:schemeClr>
              </a:gs>
            </a:gsLst>
            <a:lin ang="5400000" scaled="1"/>
          </a:gra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21190" name="Freeform 6"/>
          <p:cNvSpPr>
            <a:spLocks/>
          </p:cNvSpPr>
          <p:nvPr/>
        </p:nvSpPr>
        <p:spPr bwMode="auto">
          <a:xfrm rot="-27731">
            <a:off x="696913" y="4484688"/>
            <a:ext cx="2930525" cy="511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9"/>
              </a:cxn>
              <a:cxn ang="0">
                <a:pos x="18" y="36"/>
              </a:cxn>
              <a:cxn ang="0">
                <a:pos x="54" y="73"/>
              </a:cxn>
              <a:cxn ang="0">
                <a:pos x="100" y="109"/>
              </a:cxn>
              <a:cxn ang="0">
                <a:pos x="154" y="145"/>
              </a:cxn>
              <a:cxn ang="0">
                <a:pos x="227" y="181"/>
              </a:cxn>
              <a:cxn ang="0">
                <a:pos x="327" y="209"/>
              </a:cxn>
              <a:cxn ang="0">
                <a:pos x="435" y="218"/>
              </a:cxn>
              <a:cxn ang="0">
                <a:pos x="544" y="209"/>
              </a:cxn>
              <a:cxn ang="0">
                <a:pos x="644" y="181"/>
              </a:cxn>
              <a:cxn ang="0">
                <a:pos x="717" y="145"/>
              </a:cxn>
              <a:cxn ang="0">
                <a:pos x="780" y="109"/>
              </a:cxn>
              <a:cxn ang="0">
                <a:pos x="816" y="73"/>
              </a:cxn>
              <a:cxn ang="0">
                <a:pos x="853" y="36"/>
              </a:cxn>
              <a:cxn ang="0">
                <a:pos x="862" y="9"/>
              </a:cxn>
              <a:cxn ang="0">
                <a:pos x="871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871" h="218">
                <a:moveTo>
                  <a:pt x="0" y="0"/>
                </a:moveTo>
                <a:lnTo>
                  <a:pt x="9" y="9"/>
                </a:lnTo>
                <a:lnTo>
                  <a:pt x="18" y="36"/>
                </a:lnTo>
                <a:lnTo>
                  <a:pt x="54" y="73"/>
                </a:lnTo>
                <a:lnTo>
                  <a:pt x="100" y="109"/>
                </a:lnTo>
                <a:lnTo>
                  <a:pt x="154" y="145"/>
                </a:lnTo>
                <a:lnTo>
                  <a:pt x="227" y="181"/>
                </a:lnTo>
                <a:lnTo>
                  <a:pt x="327" y="209"/>
                </a:lnTo>
                <a:lnTo>
                  <a:pt x="435" y="218"/>
                </a:lnTo>
                <a:lnTo>
                  <a:pt x="544" y="209"/>
                </a:lnTo>
                <a:lnTo>
                  <a:pt x="644" y="181"/>
                </a:lnTo>
                <a:lnTo>
                  <a:pt x="717" y="145"/>
                </a:lnTo>
                <a:lnTo>
                  <a:pt x="780" y="109"/>
                </a:lnTo>
                <a:lnTo>
                  <a:pt x="816" y="73"/>
                </a:lnTo>
                <a:lnTo>
                  <a:pt x="853" y="36"/>
                </a:lnTo>
                <a:lnTo>
                  <a:pt x="862" y="9"/>
                </a:lnTo>
                <a:lnTo>
                  <a:pt x="871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21191" name="Freeform 7"/>
          <p:cNvSpPr>
            <a:spLocks/>
          </p:cNvSpPr>
          <p:nvPr/>
        </p:nvSpPr>
        <p:spPr bwMode="auto">
          <a:xfrm rot="10468">
            <a:off x="5632450" y="3368675"/>
            <a:ext cx="3290888" cy="330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9"/>
              </a:cxn>
              <a:cxn ang="0">
                <a:pos x="18" y="36"/>
              </a:cxn>
              <a:cxn ang="0">
                <a:pos x="55" y="73"/>
              </a:cxn>
              <a:cxn ang="0">
                <a:pos x="100" y="109"/>
              </a:cxn>
              <a:cxn ang="0">
                <a:pos x="154" y="145"/>
              </a:cxn>
              <a:cxn ang="0">
                <a:pos x="227" y="181"/>
              </a:cxn>
              <a:cxn ang="0">
                <a:pos x="327" y="209"/>
              </a:cxn>
              <a:cxn ang="0">
                <a:pos x="436" y="218"/>
              </a:cxn>
              <a:cxn ang="0">
                <a:pos x="544" y="209"/>
              </a:cxn>
              <a:cxn ang="0">
                <a:pos x="644" y="181"/>
              </a:cxn>
              <a:cxn ang="0">
                <a:pos x="717" y="145"/>
              </a:cxn>
              <a:cxn ang="0">
                <a:pos x="780" y="109"/>
              </a:cxn>
              <a:cxn ang="0">
                <a:pos x="817" y="73"/>
              </a:cxn>
              <a:cxn ang="0">
                <a:pos x="853" y="36"/>
              </a:cxn>
              <a:cxn ang="0">
                <a:pos x="862" y="9"/>
              </a:cxn>
              <a:cxn ang="0">
                <a:pos x="871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871" h="218">
                <a:moveTo>
                  <a:pt x="0" y="0"/>
                </a:moveTo>
                <a:lnTo>
                  <a:pt x="9" y="9"/>
                </a:lnTo>
                <a:lnTo>
                  <a:pt x="18" y="36"/>
                </a:lnTo>
                <a:lnTo>
                  <a:pt x="55" y="73"/>
                </a:lnTo>
                <a:lnTo>
                  <a:pt x="100" y="109"/>
                </a:lnTo>
                <a:lnTo>
                  <a:pt x="154" y="145"/>
                </a:lnTo>
                <a:lnTo>
                  <a:pt x="227" y="181"/>
                </a:lnTo>
                <a:lnTo>
                  <a:pt x="327" y="209"/>
                </a:lnTo>
                <a:lnTo>
                  <a:pt x="436" y="218"/>
                </a:lnTo>
                <a:lnTo>
                  <a:pt x="544" y="209"/>
                </a:lnTo>
                <a:lnTo>
                  <a:pt x="644" y="181"/>
                </a:lnTo>
                <a:lnTo>
                  <a:pt x="717" y="145"/>
                </a:lnTo>
                <a:lnTo>
                  <a:pt x="780" y="109"/>
                </a:lnTo>
                <a:lnTo>
                  <a:pt x="817" y="73"/>
                </a:lnTo>
                <a:lnTo>
                  <a:pt x="853" y="36"/>
                </a:lnTo>
                <a:lnTo>
                  <a:pt x="862" y="9"/>
                </a:lnTo>
                <a:lnTo>
                  <a:pt x="871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696913" y="6121400"/>
            <a:ext cx="1214437" cy="311150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79727" tIns="39863" rIns="79727" bIns="39863">
            <a:spAutoFit/>
          </a:bodyPr>
          <a:lstStyle/>
          <a:p>
            <a:pPr algn="l" defTabSz="796925" eaLnBrk="0" hangingPunct="0">
              <a:lnSpc>
                <a:spcPct val="80000"/>
              </a:lnSpc>
            </a:pPr>
            <a:r>
              <a:rPr lang="en-US" sz="1900" b="1" dirty="0">
                <a:solidFill>
                  <a:srgbClr val="FFFFFF"/>
                </a:solidFill>
                <a:latin typeface="Arial Narrow" pitchFamily="34" charset="0"/>
              </a:rPr>
              <a:t>Also: DVTs</a:t>
            </a: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5562600" y="2667000"/>
            <a:ext cx="3352800" cy="311150"/>
          </a:xfrm>
          <a:prstGeom prst="rect">
            <a:avLst/>
          </a:prstGeom>
          <a:solidFill>
            <a:srgbClr val="FFCC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lIns="79727" tIns="39863" rIns="79727" bIns="39863">
            <a:spAutoFit/>
          </a:bodyPr>
          <a:lstStyle/>
          <a:p>
            <a:pPr defTabSz="796925" eaLnBrk="0" hangingPunct="0">
              <a:lnSpc>
                <a:spcPct val="80000"/>
              </a:lnSpc>
            </a:pPr>
            <a:r>
              <a:rPr lang="en-US" sz="1900" b="1" dirty="0">
                <a:solidFill>
                  <a:srgbClr val="111111"/>
                </a:solidFill>
              </a:rPr>
              <a:t>33% Decrease Hip Fracture </a:t>
            </a:r>
            <a:endParaRPr lang="en-US" sz="1700" b="1" dirty="0">
              <a:solidFill>
                <a:srgbClr val="FFFFFF"/>
              </a:solidFill>
            </a:endParaRPr>
          </a:p>
        </p:txBody>
      </p:sp>
      <p:sp>
        <p:nvSpPr>
          <p:cNvPr id="66570" name="Line 10"/>
          <p:cNvSpPr>
            <a:spLocks noChangeShapeType="1"/>
          </p:cNvSpPr>
          <p:nvPr/>
        </p:nvSpPr>
        <p:spPr bwMode="auto">
          <a:xfrm flipV="1">
            <a:off x="506413" y="4840288"/>
            <a:ext cx="3633787" cy="4762"/>
          </a:xfrm>
          <a:prstGeom prst="line">
            <a:avLst/>
          </a:prstGeom>
          <a:noFill/>
          <a:ln w="25400">
            <a:solidFill>
              <a:srgbClr val="FFCC00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66571" name="Line 11"/>
          <p:cNvSpPr>
            <a:spLocks noChangeShapeType="1"/>
          </p:cNvSpPr>
          <p:nvPr/>
        </p:nvSpPr>
        <p:spPr bwMode="auto">
          <a:xfrm flipH="1">
            <a:off x="506413" y="3914775"/>
            <a:ext cx="0" cy="925513"/>
          </a:xfrm>
          <a:prstGeom prst="line">
            <a:avLst/>
          </a:prstGeom>
          <a:noFill/>
          <a:ln w="101600">
            <a:solidFill>
              <a:srgbClr val="FFCC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 dirty="0"/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blackWhite">
          <a:xfrm>
            <a:off x="633413" y="5418138"/>
            <a:ext cx="2740025" cy="593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79727" tIns="39863" rIns="79727" bIns="39863">
            <a:spAutoFit/>
          </a:bodyPr>
          <a:lstStyle/>
          <a:p>
            <a:pPr defTabSz="796925" eaLnBrk="0" hangingPunct="0">
              <a:lnSpc>
                <a:spcPct val="80000"/>
              </a:lnSpc>
            </a:pPr>
            <a:r>
              <a:rPr lang="en-US" sz="2100" b="1" dirty="0">
                <a:solidFill>
                  <a:srgbClr val="000000"/>
                </a:solidFill>
              </a:rPr>
              <a:t>STOPPED Early, Clear Harm</a:t>
            </a:r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blackWhite">
          <a:xfrm>
            <a:off x="5110163" y="4908550"/>
            <a:ext cx="30797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79727" tIns="39863" rIns="79727" bIns="39863">
            <a:spAutoFit/>
          </a:bodyPr>
          <a:lstStyle/>
          <a:p>
            <a:pPr defTabSz="796925" eaLnBrk="0" hangingPunct="0">
              <a:lnSpc>
                <a:spcPct val="80000"/>
              </a:lnSpc>
            </a:pPr>
            <a:r>
              <a:rPr lang="en-US" sz="2100" b="1" dirty="0">
                <a:solidFill>
                  <a:srgbClr val="000000"/>
                </a:solidFill>
              </a:rPr>
              <a:t>Threshold Level</a:t>
            </a:r>
          </a:p>
        </p:txBody>
      </p:sp>
      <p:sp>
        <p:nvSpPr>
          <p:cNvPr id="66574" name="Line 14"/>
          <p:cNvSpPr>
            <a:spLocks noChangeShapeType="1"/>
          </p:cNvSpPr>
          <p:nvPr/>
        </p:nvSpPr>
        <p:spPr bwMode="auto">
          <a:xfrm>
            <a:off x="5081588" y="4840288"/>
            <a:ext cx="3071812" cy="0"/>
          </a:xfrm>
          <a:prstGeom prst="line">
            <a:avLst/>
          </a:prstGeom>
          <a:noFill/>
          <a:ln w="25400">
            <a:solidFill>
              <a:srgbClr val="FFCB0F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21199" name="Text Box 15"/>
          <p:cNvSpPr txBox="1">
            <a:spLocks noChangeArrowheads="1"/>
          </p:cNvSpPr>
          <p:nvPr/>
        </p:nvSpPr>
        <p:spPr bwMode="auto">
          <a:xfrm>
            <a:off x="762000" y="1949450"/>
            <a:ext cx="2684463" cy="64135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lIns="79727" tIns="39863" rIns="79727" bIns="39863">
            <a:spAutoFit/>
          </a:bodyPr>
          <a:lstStyle/>
          <a:p>
            <a:pPr defTabSz="796925" eaLnBrk="0" hangingPunct="0">
              <a:lnSpc>
                <a:spcPct val="90000"/>
              </a:lnSpc>
            </a:pPr>
            <a:r>
              <a:rPr lang="en-US" sz="2100" b="1" dirty="0">
                <a:solidFill>
                  <a:srgbClr val="FFFFFF"/>
                </a:solidFill>
                <a:latin typeface="Arial Narrow" pitchFamily="34" charset="0"/>
              </a:rPr>
              <a:t>29% Increase</a:t>
            </a:r>
            <a:r>
              <a:rPr lang="en-US" sz="1700" b="1" dirty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100" b="1" dirty="0">
                <a:solidFill>
                  <a:srgbClr val="FFFFFF"/>
                </a:solidFill>
                <a:latin typeface="Arial Narrow" pitchFamily="34" charset="0"/>
              </a:rPr>
              <a:t>CHD </a:t>
            </a:r>
            <a:r>
              <a:rPr lang="en-US" sz="1900" b="1" dirty="0">
                <a:solidFill>
                  <a:srgbClr val="FFFFFF"/>
                </a:solidFill>
                <a:latin typeface="Arial Narrow" pitchFamily="34" charset="0"/>
              </a:rPr>
              <a:t>(Coronary Heart Disease)</a:t>
            </a:r>
            <a:endParaRPr lang="en-US" sz="21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21200" name="Text Box 16"/>
          <p:cNvSpPr txBox="1">
            <a:spLocks noChangeArrowheads="1"/>
          </p:cNvSpPr>
          <p:nvPr/>
        </p:nvSpPr>
        <p:spPr bwMode="auto">
          <a:xfrm>
            <a:off x="762000" y="2593975"/>
            <a:ext cx="2681288" cy="606425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lIns="79727" tIns="39863" rIns="79727" bIns="39863">
            <a:spAutoFit/>
          </a:bodyPr>
          <a:lstStyle/>
          <a:p>
            <a:pPr defTabSz="796925" eaLnBrk="0" hangingPunct="0">
              <a:lnSpc>
                <a:spcPct val="80000"/>
              </a:lnSpc>
            </a:pPr>
            <a:r>
              <a:rPr lang="en-US" sz="2100" b="1" dirty="0">
                <a:solidFill>
                  <a:srgbClr val="FFFFFF"/>
                </a:solidFill>
                <a:latin typeface="Arial Narrow" pitchFamily="34" charset="0"/>
              </a:rPr>
              <a:t>41% Increase </a:t>
            </a:r>
          </a:p>
          <a:p>
            <a:pPr defTabSz="796925" eaLnBrk="0" hangingPunct="0">
              <a:lnSpc>
                <a:spcPct val="80000"/>
              </a:lnSpc>
            </a:pPr>
            <a:r>
              <a:rPr lang="en-US" sz="2100" b="1" dirty="0">
                <a:solidFill>
                  <a:srgbClr val="FFFFFF"/>
                </a:solidFill>
                <a:latin typeface="Arial Narrow" pitchFamily="34" charset="0"/>
              </a:rPr>
              <a:t>Stroke</a:t>
            </a:r>
            <a:endParaRPr lang="en-US" sz="17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66577" name="Text Box 17"/>
          <p:cNvSpPr txBox="1">
            <a:spLocks noChangeArrowheads="1"/>
          </p:cNvSpPr>
          <p:nvPr/>
        </p:nvSpPr>
        <p:spPr bwMode="blackWhite">
          <a:xfrm>
            <a:off x="1371600" y="1371600"/>
            <a:ext cx="1362075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79727" tIns="39863" rIns="79727" bIns="39863">
            <a:spAutoFit/>
          </a:bodyPr>
          <a:lstStyle/>
          <a:p>
            <a:pPr defTabSz="796925" eaLnBrk="0" hangingPunct="0">
              <a:lnSpc>
                <a:spcPct val="80000"/>
              </a:lnSpc>
            </a:pPr>
            <a:r>
              <a:rPr lang="en-US" sz="2800" b="1" dirty="0">
                <a:solidFill>
                  <a:srgbClr val="FFFFFF"/>
                </a:solidFill>
              </a:rPr>
              <a:t>Risks</a:t>
            </a:r>
          </a:p>
        </p:txBody>
      </p:sp>
      <p:sp>
        <p:nvSpPr>
          <p:cNvPr id="66578" name="Text Box 18"/>
          <p:cNvSpPr txBox="1">
            <a:spLocks noChangeArrowheads="1"/>
          </p:cNvSpPr>
          <p:nvPr/>
        </p:nvSpPr>
        <p:spPr bwMode="blackWhite">
          <a:xfrm>
            <a:off x="5886450" y="2135188"/>
            <a:ext cx="1657350" cy="4206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79727" tIns="39863" rIns="79727" bIns="39863">
            <a:spAutoFit/>
          </a:bodyPr>
          <a:lstStyle/>
          <a:p>
            <a:pPr defTabSz="796925" eaLnBrk="0" hangingPunct="0">
              <a:lnSpc>
                <a:spcPct val="80000"/>
              </a:lnSpc>
            </a:pPr>
            <a:r>
              <a:rPr lang="en-US" sz="2800" b="1" dirty="0">
                <a:solidFill>
                  <a:srgbClr val="FFFFFF"/>
                </a:solidFill>
              </a:rPr>
              <a:t>Benefits</a:t>
            </a:r>
          </a:p>
        </p:txBody>
      </p:sp>
      <p:sp>
        <p:nvSpPr>
          <p:cNvPr id="66579" name="Text Box 19"/>
          <p:cNvSpPr txBox="1">
            <a:spLocks noChangeArrowheads="1"/>
          </p:cNvSpPr>
          <p:nvPr/>
        </p:nvSpPr>
        <p:spPr bwMode="auto">
          <a:xfrm>
            <a:off x="990600" y="6477000"/>
            <a:ext cx="7488145" cy="27748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79727" tIns="39863" rIns="79727" bIns="39863">
            <a:spAutoFit/>
          </a:bodyPr>
          <a:lstStyle/>
          <a:p>
            <a:pPr algn="l" defTabSz="796925" eaLnBrk="0" hangingPunct="0">
              <a:lnSpc>
                <a:spcPct val="80000"/>
              </a:lnSpc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*Adapted from: </a:t>
            </a:r>
            <a:r>
              <a:rPr lang="en-US" sz="1400" dirty="0">
                <a:solidFill>
                  <a:srgbClr val="000000"/>
                </a:solidFill>
                <a:cs typeface="Times New Roman" pitchFamily="18" charset="0"/>
              </a:rPr>
              <a:t>Writing Group for the Women’s Health Initiative</a:t>
            </a:r>
            <a:r>
              <a:rPr lang="en-US" sz="1600" dirty="0">
                <a:solidFill>
                  <a:srgbClr val="000000"/>
                </a:solidFill>
                <a:cs typeface="Times New Roman" pitchFamily="18" charset="0"/>
              </a:rPr>
              <a:t>. </a:t>
            </a:r>
            <a:r>
              <a:rPr lang="en-US" sz="1600" b="1" dirty="0">
                <a:solidFill>
                  <a:srgbClr val="000000"/>
                </a:solidFill>
                <a:cs typeface="Times New Roman" pitchFamily="18" charset="0"/>
              </a:rPr>
              <a:t>JAMA. 2002;288:321-333</a:t>
            </a:r>
          </a:p>
        </p:txBody>
      </p:sp>
      <p:pic>
        <p:nvPicPr>
          <p:cNvPr id="221204" name="Picture 2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1371600"/>
            <a:ext cx="4176713" cy="12874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66581" name="Rectangle 21"/>
          <p:cNvSpPr>
            <a:spLocks noChangeArrowheads="1"/>
          </p:cNvSpPr>
          <p:nvPr/>
        </p:nvSpPr>
        <p:spPr bwMode="auto">
          <a:xfrm>
            <a:off x="3200400" y="5781675"/>
            <a:ext cx="286861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727" tIns="39863" rIns="79727" bIns="39863">
            <a:spAutoFit/>
          </a:bodyPr>
          <a:lstStyle/>
          <a:p>
            <a:pPr defTabSz="796925" eaLnBrk="0" hangingPunct="0">
              <a:lnSpc>
                <a:spcPct val="80000"/>
              </a:lnSpc>
            </a:pPr>
            <a:r>
              <a:rPr lang="en-US" sz="1900" b="1" dirty="0">
                <a:solidFill>
                  <a:srgbClr val="000000"/>
                </a:solidFill>
              </a:rPr>
              <a:t>Stopped 3.3 yrs early</a:t>
            </a:r>
          </a:p>
          <a:p>
            <a:pPr defTabSz="796925" eaLnBrk="0" hangingPunct="0">
              <a:lnSpc>
                <a:spcPct val="80000"/>
              </a:lnSpc>
            </a:pPr>
            <a:r>
              <a:rPr lang="en-US" sz="1900" b="1" dirty="0">
                <a:solidFill>
                  <a:srgbClr val="000000"/>
                </a:solidFill>
              </a:rPr>
              <a:t>* </a:t>
            </a:r>
            <a:r>
              <a:rPr lang="en-US" sz="1700" b="1" dirty="0">
                <a:solidFill>
                  <a:srgbClr val="000000"/>
                </a:solidFill>
              </a:rPr>
              <a:t>had 0.4 more yrs of data</a:t>
            </a:r>
            <a:endParaRPr lang="en-US" sz="1900" b="1" dirty="0">
              <a:solidFill>
                <a:srgbClr val="000000"/>
              </a:solidFill>
            </a:endParaRPr>
          </a:p>
        </p:txBody>
      </p:sp>
      <p:sp>
        <p:nvSpPr>
          <p:cNvPr id="221206" name="Text Box 22"/>
          <p:cNvSpPr txBox="1">
            <a:spLocks noChangeArrowheads="1"/>
          </p:cNvSpPr>
          <p:nvPr/>
        </p:nvSpPr>
        <p:spPr bwMode="auto">
          <a:xfrm>
            <a:off x="762000" y="3203575"/>
            <a:ext cx="2681288" cy="606425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lIns="79727" tIns="39863" rIns="79727" bIns="39863">
            <a:spAutoFit/>
          </a:bodyPr>
          <a:lstStyle/>
          <a:p>
            <a:pPr defTabSz="796925" eaLnBrk="0" hangingPunct="0">
              <a:lnSpc>
                <a:spcPct val="80000"/>
              </a:lnSpc>
            </a:pPr>
            <a:r>
              <a:rPr lang="en-US" sz="2100" b="1" dirty="0">
                <a:solidFill>
                  <a:srgbClr val="FFFFFF"/>
                </a:solidFill>
                <a:latin typeface="Arial Narrow" pitchFamily="34" charset="0"/>
              </a:rPr>
              <a:t>113% Increase Pulmonary Emboli</a:t>
            </a:r>
          </a:p>
        </p:txBody>
      </p:sp>
      <p:sp>
        <p:nvSpPr>
          <p:cNvPr id="66583" name="Text Box 23"/>
          <p:cNvSpPr txBox="1">
            <a:spLocks noChangeArrowheads="1"/>
          </p:cNvSpPr>
          <p:nvPr/>
        </p:nvSpPr>
        <p:spPr bwMode="auto">
          <a:xfrm>
            <a:off x="5562600" y="3041650"/>
            <a:ext cx="3352800" cy="311150"/>
          </a:xfrm>
          <a:prstGeom prst="rect">
            <a:avLst/>
          </a:prstGeom>
          <a:solidFill>
            <a:srgbClr val="FFCC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lIns="79727" tIns="39863" rIns="79727" bIns="39863">
            <a:spAutoFit/>
          </a:bodyPr>
          <a:lstStyle/>
          <a:p>
            <a:pPr defTabSz="796925" eaLnBrk="0" hangingPunct="0">
              <a:lnSpc>
                <a:spcPct val="80000"/>
              </a:lnSpc>
            </a:pPr>
            <a:r>
              <a:rPr lang="en-US" sz="1900" b="1" dirty="0">
                <a:solidFill>
                  <a:srgbClr val="111111"/>
                </a:solidFill>
              </a:rPr>
              <a:t>Fewer Colorectal Cancers</a:t>
            </a:r>
            <a:endParaRPr lang="en-US" sz="1700" b="1" dirty="0">
              <a:solidFill>
                <a:srgbClr val="FFFFFF"/>
              </a:solidFill>
            </a:endParaRPr>
          </a:p>
        </p:txBody>
      </p:sp>
      <p:sp>
        <p:nvSpPr>
          <p:cNvPr id="66584" name="Rectangle 24"/>
          <p:cNvSpPr>
            <a:spLocks noChangeArrowheads="1"/>
          </p:cNvSpPr>
          <p:nvPr/>
        </p:nvSpPr>
        <p:spPr bwMode="auto">
          <a:xfrm>
            <a:off x="152400" y="533400"/>
            <a:ext cx="8721047" cy="48061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79727" tIns="39863" rIns="79727" bIns="39863">
            <a:spAutoFit/>
          </a:bodyPr>
          <a:lstStyle/>
          <a:p>
            <a:pPr algn="l" defTabSz="796925"/>
            <a:r>
              <a:rPr lang="en-US" sz="2600" b="1" dirty="0"/>
              <a:t>WHI E+P Trial: </a:t>
            </a:r>
            <a:r>
              <a:rPr lang="en-US" sz="2300" b="1" dirty="0"/>
              <a:t>Preliminary Findings, July 2002 </a:t>
            </a:r>
            <a:r>
              <a:rPr lang="en-US" sz="2300" b="1" dirty="0" smtClean="0"/>
              <a:t>(5.2yrs</a:t>
            </a:r>
            <a:r>
              <a:rPr lang="en-US" sz="2300" b="1" dirty="0"/>
              <a:t>)</a:t>
            </a:r>
          </a:p>
        </p:txBody>
      </p:sp>
      <p:sp>
        <p:nvSpPr>
          <p:cNvPr id="66585" name="Text Box 25"/>
          <p:cNvSpPr txBox="1">
            <a:spLocks noChangeArrowheads="1"/>
          </p:cNvSpPr>
          <p:nvPr/>
        </p:nvSpPr>
        <p:spPr bwMode="auto">
          <a:xfrm>
            <a:off x="6645275" y="6049963"/>
            <a:ext cx="1643063" cy="311150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79727" tIns="39863" rIns="79727" bIns="39863">
            <a:spAutoFit/>
          </a:bodyPr>
          <a:lstStyle/>
          <a:p>
            <a:pPr algn="l" defTabSz="796925" eaLnBrk="0" hangingPunct="0">
              <a:lnSpc>
                <a:spcPct val="80000"/>
              </a:lnSpc>
            </a:pPr>
            <a:r>
              <a:rPr lang="en-US" sz="1900" b="1" dirty="0">
                <a:solidFill>
                  <a:srgbClr val="020202"/>
                </a:solidFill>
                <a:latin typeface="Arial Narrow" pitchFamily="34" charset="0"/>
              </a:rPr>
              <a:t>Other Fractures</a:t>
            </a:r>
            <a:endParaRPr lang="en-US" sz="19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66586" name="Picture 26" descr="WHI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80425" y="6059488"/>
            <a:ext cx="4714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76200" y="1066800"/>
            <a:ext cx="8915400" cy="90488"/>
            <a:chOff x="387" y="2024"/>
            <a:chExt cx="5705" cy="40"/>
          </a:xfrm>
        </p:grpSpPr>
        <p:sp>
          <p:nvSpPr>
            <p:cNvPr id="66588" name="Line 28"/>
            <p:cNvSpPr>
              <a:spLocks noChangeShapeType="1"/>
            </p:cNvSpPr>
            <p:nvPr/>
          </p:nvSpPr>
          <p:spPr bwMode="auto">
            <a:xfrm>
              <a:off x="387" y="2024"/>
              <a:ext cx="5705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6589" name="Line 29"/>
            <p:cNvSpPr>
              <a:spLocks noChangeShapeType="1"/>
            </p:cNvSpPr>
            <p:nvPr/>
          </p:nvSpPr>
          <p:spPr bwMode="auto">
            <a:xfrm>
              <a:off x="387" y="2064"/>
              <a:ext cx="5705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9" grpId="0" animBg="1" autoUpdateAnimBg="0"/>
      <p:bldP spid="221200" grpId="0" animBg="1" autoUpdateAnimBg="0"/>
      <p:bldP spid="221206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Freeform 3"/>
          <p:cNvSpPr>
            <a:spLocks/>
          </p:cNvSpPr>
          <p:nvPr/>
        </p:nvSpPr>
        <p:spPr bwMode="auto">
          <a:xfrm>
            <a:off x="3803650" y="3590925"/>
            <a:ext cx="1612900" cy="1136650"/>
          </a:xfrm>
          <a:custGeom>
            <a:avLst/>
            <a:gdLst/>
            <a:ahLst/>
            <a:cxnLst>
              <a:cxn ang="0">
                <a:pos x="987" y="766"/>
              </a:cxn>
              <a:cxn ang="0">
                <a:pos x="987" y="233"/>
              </a:cxn>
              <a:cxn ang="0">
                <a:pos x="1376" y="0"/>
              </a:cxn>
              <a:cxn ang="0">
                <a:pos x="760" y="88"/>
              </a:cxn>
              <a:cxn ang="0">
                <a:pos x="744" y="80"/>
              </a:cxn>
              <a:cxn ang="0">
                <a:pos x="0" y="240"/>
              </a:cxn>
              <a:cxn ang="0">
                <a:pos x="433" y="233"/>
              </a:cxn>
              <a:cxn ang="0">
                <a:pos x="433" y="766"/>
              </a:cxn>
              <a:cxn ang="0">
                <a:pos x="987" y="766"/>
              </a:cxn>
              <a:cxn ang="0">
                <a:pos x="987" y="766"/>
              </a:cxn>
            </a:cxnLst>
            <a:rect l="0" t="0" r="r" b="b"/>
            <a:pathLst>
              <a:path w="1376" h="766">
                <a:moveTo>
                  <a:pt x="987" y="766"/>
                </a:moveTo>
                <a:lnTo>
                  <a:pt x="987" y="233"/>
                </a:lnTo>
                <a:lnTo>
                  <a:pt x="1376" y="0"/>
                </a:lnTo>
                <a:lnTo>
                  <a:pt x="760" y="88"/>
                </a:lnTo>
                <a:lnTo>
                  <a:pt x="744" y="80"/>
                </a:lnTo>
                <a:lnTo>
                  <a:pt x="0" y="240"/>
                </a:lnTo>
                <a:lnTo>
                  <a:pt x="433" y="233"/>
                </a:lnTo>
                <a:lnTo>
                  <a:pt x="433" y="766"/>
                </a:lnTo>
                <a:lnTo>
                  <a:pt x="987" y="766"/>
                </a:lnTo>
                <a:lnTo>
                  <a:pt x="987" y="766"/>
                </a:lnTo>
              </a:path>
            </a:pathLst>
          </a:custGeom>
          <a:gradFill rotWithShape="0">
            <a:gsLst>
              <a:gs pos="0">
                <a:schemeClr val="tx1">
                  <a:gamma/>
                  <a:shade val="5882"/>
                  <a:invGamma/>
                </a:schemeClr>
              </a:gs>
              <a:gs pos="50000">
                <a:schemeClr val="tx1"/>
              </a:gs>
              <a:gs pos="100000">
                <a:schemeClr val="tx1">
                  <a:gamma/>
                  <a:shade val="5882"/>
                  <a:invGamma/>
                </a:schemeClr>
              </a:gs>
            </a:gsLst>
            <a:lin ang="5400000" scaled="1"/>
          </a:gra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23236" name="Freeform 4"/>
          <p:cNvSpPr>
            <a:spLocks/>
          </p:cNvSpPr>
          <p:nvPr/>
        </p:nvSpPr>
        <p:spPr bwMode="auto">
          <a:xfrm>
            <a:off x="2911475" y="4713288"/>
            <a:ext cx="3481388" cy="847725"/>
          </a:xfrm>
          <a:custGeom>
            <a:avLst/>
            <a:gdLst/>
            <a:ahLst/>
            <a:cxnLst>
              <a:cxn ang="0">
                <a:pos x="400" y="0"/>
              </a:cxn>
              <a:cxn ang="0">
                <a:pos x="390" y="9"/>
              </a:cxn>
              <a:cxn ang="0">
                <a:pos x="363" y="45"/>
              </a:cxn>
              <a:cxn ang="0">
                <a:pos x="318" y="73"/>
              </a:cxn>
              <a:cxn ang="0">
                <a:pos x="273" y="82"/>
              </a:cxn>
              <a:cxn ang="0">
                <a:pos x="236" y="82"/>
              </a:cxn>
              <a:cxn ang="0">
                <a:pos x="200" y="82"/>
              </a:cxn>
              <a:cxn ang="0">
                <a:pos x="109" y="100"/>
              </a:cxn>
              <a:cxn ang="0">
                <a:pos x="64" y="118"/>
              </a:cxn>
              <a:cxn ang="0">
                <a:pos x="37" y="154"/>
              </a:cxn>
              <a:cxn ang="0">
                <a:pos x="10" y="190"/>
              </a:cxn>
              <a:cxn ang="0">
                <a:pos x="0" y="245"/>
              </a:cxn>
              <a:cxn ang="0">
                <a:pos x="871" y="245"/>
              </a:cxn>
              <a:cxn ang="0">
                <a:pos x="862" y="190"/>
              </a:cxn>
              <a:cxn ang="0">
                <a:pos x="835" y="154"/>
              </a:cxn>
              <a:cxn ang="0">
                <a:pos x="799" y="118"/>
              </a:cxn>
              <a:cxn ang="0">
                <a:pos x="762" y="100"/>
              </a:cxn>
              <a:cxn ang="0">
                <a:pos x="672" y="82"/>
              </a:cxn>
              <a:cxn ang="0">
                <a:pos x="626" y="82"/>
              </a:cxn>
              <a:cxn ang="0">
                <a:pos x="599" y="82"/>
              </a:cxn>
              <a:cxn ang="0">
                <a:pos x="545" y="73"/>
              </a:cxn>
              <a:cxn ang="0">
                <a:pos x="508" y="45"/>
              </a:cxn>
              <a:cxn ang="0">
                <a:pos x="481" y="9"/>
              </a:cxn>
              <a:cxn ang="0">
                <a:pos x="472" y="0"/>
              </a:cxn>
            </a:cxnLst>
            <a:rect l="0" t="0" r="r" b="b"/>
            <a:pathLst>
              <a:path w="871" h="245">
                <a:moveTo>
                  <a:pt x="400" y="0"/>
                </a:moveTo>
                <a:lnTo>
                  <a:pt x="390" y="9"/>
                </a:lnTo>
                <a:lnTo>
                  <a:pt x="363" y="45"/>
                </a:lnTo>
                <a:lnTo>
                  <a:pt x="318" y="73"/>
                </a:lnTo>
                <a:lnTo>
                  <a:pt x="273" y="82"/>
                </a:lnTo>
                <a:lnTo>
                  <a:pt x="236" y="82"/>
                </a:lnTo>
                <a:lnTo>
                  <a:pt x="200" y="82"/>
                </a:lnTo>
                <a:lnTo>
                  <a:pt x="109" y="100"/>
                </a:lnTo>
                <a:lnTo>
                  <a:pt x="64" y="118"/>
                </a:lnTo>
                <a:lnTo>
                  <a:pt x="37" y="154"/>
                </a:lnTo>
                <a:lnTo>
                  <a:pt x="10" y="190"/>
                </a:lnTo>
                <a:lnTo>
                  <a:pt x="0" y="245"/>
                </a:lnTo>
                <a:lnTo>
                  <a:pt x="871" y="245"/>
                </a:lnTo>
                <a:lnTo>
                  <a:pt x="862" y="190"/>
                </a:lnTo>
                <a:lnTo>
                  <a:pt x="835" y="154"/>
                </a:lnTo>
                <a:lnTo>
                  <a:pt x="799" y="118"/>
                </a:lnTo>
                <a:lnTo>
                  <a:pt x="762" y="100"/>
                </a:lnTo>
                <a:lnTo>
                  <a:pt x="672" y="82"/>
                </a:lnTo>
                <a:lnTo>
                  <a:pt x="626" y="82"/>
                </a:lnTo>
                <a:lnTo>
                  <a:pt x="599" y="82"/>
                </a:lnTo>
                <a:lnTo>
                  <a:pt x="545" y="73"/>
                </a:lnTo>
                <a:lnTo>
                  <a:pt x="508" y="45"/>
                </a:lnTo>
                <a:lnTo>
                  <a:pt x="481" y="9"/>
                </a:lnTo>
                <a:lnTo>
                  <a:pt x="472" y="0"/>
                </a:lnTo>
              </a:path>
            </a:pathLst>
          </a:custGeom>
          <a:gradFill rotWithShape="0">
            <a:gsLst>
              <a:gs pos="0">
                <a:schemeClr val="tx1">
                  <a:gamma/>
                  <a:shade val="5882"/>
                  <a:invGamma/>
                </a:schemeClr>
              </a:gs>
              <a:gs pos="50000">
                <a:schemeClr val="tx1"/>
              </a:gs>
              <a:gs pos="100000">
                <a:schemeClr val="tx1">
                  <a:gamma/>
                  <a:shade val="5882"/>
                  <a:invGamma/>
                </a:schemeClr>
              </a:gs>
            </a:gsLst>
            <a:lin ang="5400000" scaled="1"/>
          </a:gra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23237" name="Freeform 5"/>
          <p:cNvSpPr>
            <a:spLocks/>
          </p:cNvSpPr>
          <p:nvPr/>
        </p:nvSpPr>
        <p:spPr bwMode="auto">
          <a:xfrm rot="-27731">
            <a:off x="693738" y="3195638"/>
            <a:ext cx="3036887" cy="3857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9"/>
              </a:cxn>
              <a:cxn ang="0">
                <a:pos x="18" y="36"/>
              </a:cxn>
              <a:cxn ang="0">
                <a:pos x="54" y="73"/>
              </a:cxn>
              <a:cxn ang="0">
                <a:pos x="100" y="109"/>
              </a:cxn>
              <a:cxn ang="0">
                <a:pos x="154" y="145"/>
              </a:cxn>
              <a:cxn ang="0">
                <a:pos x="227" y="181"/>
              </a:cxn>
              <a:cxn ang="0">
                <a:pos x="327" y="209"/>
              </a:cxn>
              <a:cxn ang="0">
                <a:pos x="435" y="218"/>
              </a:cxn>
              <a:cxn ang="0">
                <a:pos x="544" y="209"/>
              </a:cxn>
              <a:cxn ang="0">
                <a:pos x="644" y="181"/>
              </a:cxn>
              <a:cxn ang="0">
                <a:pos x="717" y="145"/>
              </a:cxn>
              <a:cxn ang="0">
                <a:pos x="780" y="109"/>
              </a:cxn>
              <a:cxn ang="0">
                <a:pos x="816" y="73"/>
              </a:cxn>
              <a:cxn ang="0">
                <a:pos x="853" y="36"/>
              </a:cxn>
              <a:cxn ang="0">
                <a:pos x="862" y="9"/>
              </a:cxn>
              <a:cxn ang="0">
                <a:pos x="871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871" h="218">
                <a:moveTo>
                  <a:pt x="0" y="0"/>
                </a:moveTo>
                <a:lnTo>
                  <a:pt x="9" y="9"/>
                </a:lnTo>
                <a:lnTo>
                  <a:pt x="18" y="36"/>
                </a:lnTo>
                <a:lnTo>
                  <a:pt x="54" y="73"/>
                </a:lnTo>
                <a:lnTo>
                  <a:pt x="100" y="109"/>
                </a:lnTo>
                <a:lnTo>
                  <a:pt x="154" y="145"/>
                </a:lnTo>
                <a:lnTo>
                  <a:pt x="227" y="181"/>
                </a:lnTo>
                <a:lnTo>
                  <a:pt x="327" y="209"/>
                </a:lnTo>
                <a:lnTo>
                  <a:pt x="435" y="218"/>
                </a:lnTo>
                <a:lnTo>
                  <a:pt x="544" y="209"/>
                </a:lnTo>
                <a:lnTo>
                  <a:pt x="644" y="181"/>
                </a:lnTo>
                <a:lnTo>
                  <a:pt x="717" y="145"/>
                </a:lnTo>
                <a:lnTo>
                  <a:pt x="780" y="109"/>
                </a:lnTo>
                <a:lnTo>
                  <a:pt x="816" y="73"/>
                </a:lnTo>
                <a:lnTo>
                  <a:pt x="853" y="36"/>
                </a:lnTo>
                <a:lnTo>
                  <a:pt x="862" y="9"/>
                </a:lnTo>
                <a:lnTo>
                  <a:pt x="871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23238" name="Freeform 6"/>
          <p:cNvSpPr>
            <a:spLocks/>
          </p:cNvSpPr>
          <p:nvPr/>
        </p:nvSpPr>
        <p:spPr bwMode="auto">
          <a:xfrm rot="10468">
            <a:off x="5632450" y="3251200"/>
            <a:ext cx="3290888" cy="330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9"/>
              </a:cxn>
              <a:cxn ang="0">
                <a:pos x="18" y="36"/>
              </a:cxn>
              <a:cxn ang="0">
                <a:pos x="55" y="73"/>
              </a:cxn>
              <a:cxn ang="0">
                <a:pos x="100" y="109"/>
              </a:cxn>
              <a:cxn ang="0">
                <a:pos x="154" y="145"/>
              </a:cxn>
              <a:cxn ang="0">
                <a:pos x="227" y="181"/>
              </a:cxn>
              <a:cxn ang="0">
                <a:pos x="327" y="209"/>
              </a:cxn>
              <a:cxn ang="0">
                <a:pos x="436" y="218"/>
              </a:cxn>
              <a:cxn ang="0">
                <a:pos x="544" y="209"/>
              </a:cxn>
              <a:cxn ang="0">
                <a:pos x="644" y="181"/>
              </a:cxn>
              <a:cxn ang="0">
                <a:pos x="717" y="145"/>
              </a:cxn>
              <a:cxn ang="0">
                <a:pos x="780" y="109"/>
              </a:cxn>
              <a:cxn ang="0">
                <a:pos x="817" y="73"/>
              </a:cxn>
              <a:cxn ang="0">
                <a:pos x="853" y="36"/>
              </a:cxn>
              <a:cxn ang="0">
                <a:pos x="862" y="9"/>
              </a:cxn>
              <a:cxn ang="0">
                <a:pos x="871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871" h="218">
                <a:moveTo>
                  <a:pt x="0" y="0"/>
                </a:moveTo>
                <a:lnTo>
                  <a:pt x="9" y="9"/>
                </a:lnTo>
                <a:lnTo>
                  <a:pt x="18" y="36"/>
                </a:lnTo>
                <a:lnTo>
                  <a:pt x="55" y="73"/>
                </a:lnTo>
                <a:lnTo>
                  <a:pt x="100" y="109"/>
                </a:lnTo>
                <a:lnTo>
                  <a:pt x="154" y="145"/>
                </a:lnTo>
                <a:lnTo>
                  <a:pt x="227" y="181"/>
                </a:lnTo>
                <a:lnTo>
                  <a:pt x="327" y="209"/>
                </a:lnTo>
                <a:lnTo>
                  <a:pt x="436" y="218"/>
                </a:lnTo>
                <a:lnTo>
                  <a:pt x="544" y="209"/>
                </a:lnTo>
                <a:lnTo>
                  <a:pt x="644" y="181"/>
                </a:lnTo>
                <a:lnTo>
                  <a:pt x="717" y="145"/>
                </a:lnTo>
                <a:lnTo>
                  <a:pt x="780" y="109"/>
                </a:lnTo>
                <a:lnTo>
                  <a:pt x="817" y="73"/>
                </a:lnTo>
                <a:lnTo>
                  <a:pt x="853" y="36"/>
                </a:lnTo>
                <a:lnTo>
                  <a:pt x="862" y="9"/>
                </a:lnTo>
                <a:lnTo>
                  <a:pt x="871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4998" name="Line 7"/>
          <p:cNvSpPr>
            <a:spLocks noChangeShapeType="1"/>
          </p:cNvSpPr>
          <p:nvPr/>
        </p:nvSpPr>
        <p:spPr bwMode="auto">
          <a:xfrm flipV="1">
            <a:off x="633413" y="4503738"/>
            <a:ext cx="3633787" cy="4762"/>
          </a:xfrm>
          <a:prstGeom prst="line">
            <a:avLst/>
          </a:prstGeom>
          <a:noFill/>
          <a:ln w="25400">
            <a:solidFill>
              <a:srgbClr val="FFCC00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84999" name="Line 8"/>
          <p:cNvSpPr>
            <a:spLocks noChangeShapeType="1"/>
          </p:cNvSpPr>
          <p:nvPr/>
        </p:nvSpPr>
        <p:spPr bwMode="auto">
          <a:xfrm flipH="1">
            <a:off x="381000" y="2819400"/>
            <a:ext cx="0" cy="925513"/>
          </a:xfrm>
          <a:prstGeom prst="line">
            <a:avLst/>
          </a:prstGeom>
          <a:noFill/>
          <a:ln w="101600">
            <a:solidFill>
              <a:srgbClr val="FFCC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 dirty="0"/>
          </a:p>
        </p:txBody>
      </p:sp>
      <p:sp>
        <p:nvSpPr>
          <p:cNvPr id="85000" name="Text Box 9"/>
          <p:cNvSpPr txBox="1">
            <a:spLocks noChangeArrowheads="1"/>
          </p:cNvSpPr>
          <p:nvPr/>
        </p:nvSpPr>
        <p:spPr bwMode="blackWhite">
          <a:xfrm>
            <a:off x="152400" y="4648200"/>
            <a:ext cx="3124200" cy="78223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79727" tIns="39863" rIns="79727" bIns="39863">
            <a:spAutoFit/>
          </a:bodyPr>
          <a:lstStyle/>
          <a:p>
            <a:pPr defTabSz="796925" eaLnBrk="0" hangingPunct="0">
              <a:lnSpc>
                <a:spcPct val="80000"/>
              </a:lnSpc>
            </a:pPr>
            <a:r>
              <a:rPr lang="en-US" sz="2100" b="1" dirty="0">
                <a:solidFill>
                  <a:srgbClr val="000000"/>
                </a:solidFill>
              </a:rPr>
              <a:t>STOPPED -  </a:t>
            </a:r>
          </a:p>
          <a:p>
            <a:pPr defTabSz="796925" eaLnBrk="0" hangingPunct="0">
              <a:lnSpc>
                <a:spcPct val="80000"/>
              </a:lnSpc>
            </a:pPr>
            <a:r>
              <a:rPr lang="en-US" b="1" dirty="0">
                <a:solidFill>
                  <a:srgbClr val="000000"/>
                </a:solidFill>
              </a:rPr>
              <a:t>Increased Stroke</a:t>
            </a:r>
          </a:p>
          <a:p>
            <a:pPr defTabSz="796925" eaLnBrk="0" hangingPunct="0">
              <a:lnSpc>
                <a:spcPct val="80000"/>
              </a:lnSpc>
            </a:pPr>
            <a:r>
              <a:rPr lang="en-US" b="1" dirty="0">
                <a:solidFill>
                  <a:srgbClr val="000000"/>
                </a:solidFill>
              </a:rPr>
              <a:t>No CHD Benefit</a:t>
            </a:r>
            <a:endParaRPr lang="en-US" sz="2100" b="1" dirty="0">
              <a:solidFill>
                <a:srgbClr val="000000"/>
              </a:solidFill>
            </a:endParaRPr>
          </a:p>
        </p:txBody>
      </p:sp>
      <p:sp>
        <p:nvSpPr>
          <p:cNvPr id="85001" name="Text Box 10"/>
          <p:cNvSpPr txBox="1">
            <a:spLocks noChangeArrowheads="1"/>
          </p:cNvSpPr>
          <p:nvPr/>
        </p:nvSpPr>
        <p:spPr bwMode="blackWhite">
          <a:xfrm>
            <a:off x="5835650" y="4616450"/>
            <a:ext cx="30797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79727" tIns="39863" rIns="79727" bIns="39863">
            <a:spAutoFit/>
          </a:bodyPr>
          <a:lstStyle/>
          <a:p>
            <a:pPr defTabSz="796925" eaLnBrk="0" hangingPunct="0">
              <a:lnSpc>
                <a:spcPct val="80000"/>
              </a:lnSpc>
            </a:pPr>
            <a:r>
              <a:rPr lang="en-US" sz="2100" b="1" dirty="0">
                <a:solidFill>
                  <a:srgbClr val="000000"/>
                </a:solidFill>
              </a:rPr>
              <a:t>Threshold Level</a:t>
            </a:r>
          </a:p>
        </p:txBody>
      </p:sp>
      <p:sp>
        <p:nvSpPr>
          <p:cNvPr id="85002" name="Line 11"/>
          <p:cNvSpPr>
            <a:spLocks noChangeShapeType="1"/>
          </p:cNvSpPr>
          <p:nvPr/>
        </p:nvSpPr>
        <p:spPr bwMode="auto">
          <a:xfrm>
            <a:off x="5081588" y="4508500"/>
            <a:ext cx="3071812" cy="0"/>
          </a:xfrm>
          <a:prstGeom prst="line">
            <a:avLst/>
          </a:prstGeom>
          <a:noFill/>
          <a:ln w="25400">
            <a:solidFill>
              <a:srgbClr val="FFCB0F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23244" name="Text Box 12"/>
          <p:cNvSpPr txBox="1">
            <a:spLocks noChangeArrowheads="1"/>
          </p:cNvSpPr>
          <p:nvPr/>
        </p:nvSpPr>
        <p:spPr bwMode="auto">
          <a:xfrm>
            <a:off x="685800" y="2590800"/>
            <a:ext cx="3048000" cy="54451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lIns="79727" tIns="39863" rIns="79727" bIns="39863">
            <a:spAutoFit/>
          </a:bodyPr>
          <a:lstStyle/>
          <a:p>
            <a:pPr defTabSz="796925" eaLnBrk="0" hangingPunct="0">
              <a:lnSpc>
                <a:spcPct val="80000"/>
              </a:lnSpc>
            </a:pPr>
            <a:r>
              <a:rPr lang="en-US" sz="2100" b="1" dirty="0">
                <a:solidFill>
                  <a:srgbClr val="FFFFFF"/>
                </a:solidFill>
                <a:latin typeface="Arial Narrow" pitchFamily="34" charset="0"/>
              </a:rPr>
              <a:t>37% Increase Stroke</a:t>
            </a:r>
          </a:p>
          <a:p>
            <a:pPr defTabSz="796925" eaLnBrk="0" hangingPunct="0">
              <a:lnSpc>
                <a:spcPct val="80000"/>
              </a:lnSpc>
            </a:pPr>
            <a:r>
              <a:rPr lang="en-US" sz="1600" b="1" dirty="0">
                <a:solidFill>
                  <a:srgbClr val="FFFFFF"/>
                </a:solidFill>
                <a:latin typeface="Arial Narrow" pitchFamily="34" charset="0"/>
              </a:rPr>
              <a:t>(55% Increase Ischemic Stroke)</a:t>
            </a:r>
            <a:endParaRPr lang="en-US" sz="18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85004" name="Text Box 13"/>
          <p:cNvSpPr txBox="1">
            <a:spLocks noChangeArrowheads="1"/>
          </p:cNvSpPr>
          <p:nvPr/>
        </p:nvSpPr>
        <p:spPr bwMode="blackWhite">
          <a:xfrm>
            <a:off x="1371600" y="2093913"/>
            <a:ext cx="1362075" cy="4206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79727" tIns="39863" rIns="79727" bIns="39863">
            <a:spAutoFit/>
          </a:bodyPr>
          <a:lstStyle/>
          <a:p>
            <a:pPr defTabSz="796925" eaLnBrk="0" hangingPunct="0">
              <a:lnSpc>
                <a:spcPct val="80000"/>
              </a:lnSpc>
            </a:pPr>
            <a:r>
              <a:rPr lang="en-US" sz="2800" b="1" dirty="0">
                <a:solidFill>
                  <a:srgbClr val="FFFFFF"/>
                </a:solidFill>
              </a:rPr>
              <a:t>Risks</a:t>
            </a:r>
          </a:p>
        </p:txBody>
      </p:sp>
      <p:sp>
        <p:nvSpPr>
          <p:cNvPr id="85005" name="Text Box 14"/>
          <p:cNvSpPr txBox="1">
            <a:spLocks noChangeArrowheads="1"/>
          </p:cNvSpPr>
          <p:nvPr/>
        </p:nvSpPr>
        <p:spPr bwMode="blackWhite">
          <a:xfrm>
            <a:off x="6496050" y="2093913"/>
            <a:ext cx="1657350" cy="4206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79727" tIns="39863" rIns="79727" bIns="39863">
            <a:spAutoFit/>
          </a:bodyPr>
          <a:lstStyle/>
          <a:p>
            <a:pPr defTabSz="796925" eaLnBrk="0" hangingPunct="0">
              <a:lnSpc>
                <a:spcPct val="80000"/>
              </a:lnSpc>
            </a:pPr>
            <a:r>
              <a:rPr lang="en-US" sz="2800" b="1" dirty="0">
                <a:solidFill>
                  <a:srgbClr val="FFFFFF"/>
                </a:solidFill>
              </a:rPr>
              <a:t>Benefits</a:t>
            </a:r>
          </a:p>
        </p:txBody>
      </p:sp>
      <p:sp>
        <p:nvSpPr>
          <p:cNvPr id="85006" name="Text Box 15"/>
          <p:cNvSpPr txBox="1">
            <a:spLocks noChangeArrowheads="1"/>
          </p:cNvSpPr>
          <p:nvPr/>
        </p:nvSpPr>
        <p:spPr bwMode="auto">
          <a:xfrm>
            <a:off x="990600" y="6477000"/>
            <a:ext cx="7488145" cy="27748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79727" tIns="39863" rIns="79727" bIns="39863">
            <a:spAutoFit/>
          </a:bodyPr>
          <a:lstStyle/>
          <a:p>
            <a:pPr algn="l" defTabSz="796925" eaLnBrk="0" hangingPunct="0">
              <a:lnSpc>
                <a:spcPct val="80000"/>
              </a:lnSpc>
            </a:pPr>
            <a:r>
              <a:rPr lang="en-US" sz="1400" b="1" dirty="0">
                <a:solidFill>
                  <a:schemeClr val="bg1">
                    <a:lumMod val="10000"/>
                  </a:schemeClr>
                </a:solidFill>
                <a:latin typeface="Arial Narrow" pitchFamily="34" charset="0"/>
                <a:cs typeface="Times New Roman" pitchFamily="18" charset="0"/>
              </a:rPr>
              <a:t>*Adapted from: </a:t>
            </a:r>
            <a:r>
              <a:rPr lang="en-US" sz="1400" dirty="0">
                <a:solidFill>
                  <a:schemeClr val="bg1">
                    <a:lumMod val="10000"/>
                  </a:schemeClr>
                </a:solidFill>
                <a:cs typeface="Times New Roman" pitchFamily="18" charset="0"/>
              </a:rPr>
              <a:t>Writing Group for the Women’s Health Initiative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cs typeface="Times New Roman" pitchFamily="18" charset="0"/>
              </a:rPr>
              <a:t>. </a:t>
            </a:r>
            <a:r>
              <a:rPr lang="en-US" sz="1600" b="1" dirty="0">
                <a:solidFill>
                  <a:schemeClr val="bg1">
                    <a:lumMod val="10000"/>
                  </a:schemeClr>
                </a:solidFill>
                <a:cs typeface="Times New Roman" pitchFamily="18" charset="0"/>
              </a:rPr>
              <a:t>JAMA. 2002;288:321-333</a:t>
            </a:r>
          </a:p>
        </p:txBody>
      </p:sp>
      <p:pic>
        <p:nvPicPr>
          <p:cNvPr id="223248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1143000"/>
            <a:ext cx="4176713" cy="12874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85008" name="Rectangle 17"/>
          <p:cNvSpPr>
            <a:spLocks noChangeArrowheads="1"/>
          </p:cNvSpPr>
          <p:nvPr/>
        </p:nvSpPr>
        <p:spPr bwMode="auto">
          <a:xfrm>
            <a:off x="3200400" y="5013325"/>
            <a:ext cx="286861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727" tIns="39863" rIns="79727" bIns="39863">
            <a:spAutoFit/>
          </a:bodyPr>
          <a:lstStyle/>
          <a:p>
            <a:pPr defTabSz="796925" eaLnBrk="0" hangingPunct="0">
              <a:lnSpc>
                <a:spcPct val="80000"/>
              </a:lnSpc>
            </a:pPr>
            <a:r>
              <a:rPr lang="en-US" sz="1900" b="1" dirty="0">
                <a:solidFill>
                  <a:srgbClr val="000000"/>
                </a:solidFill>
              </a:rPr>
              <a:t>Stopped 1.5 yrs early</a:t>
            </a:r>
          </a:p>
          <a:p>
            <a:pPr defTabSz="796925" eaLnBrk="0" hangingPunct="0">
              <a:lnSpc>
                <a:spcPct val="80000"/>
              </a:lnSpc>
            </a:pPr>
            <a:r>
              <a:rPr lang="en-US" sz="1900" b="1" dirty="0">
                <a:solidFill>
                  <a:srgbClr val="000000"/>
                </a:solidFill>
              </a:rPr>
              <a:t>* </a:t>
            </a:r>
            <a:r>
              <a:rPr lang="en-US" sz="1700" b="1" dirty="0">
                <a:solidFill>
                  <a:srgbClr val="000000"/>
                </a:solidFill>
              </a:rPr>
              <a:t>had 0.3 more yrs of data</a:t>
            </a:r>
            <a:endParaRPr lang="en-US" sz="1900" b="1" dirty="0">
              <a:solidFill>
                <a:srgbClr val="000000"/>
              </a:solidFill>
            </a:endParaRPr>
          </a:p>
        </p:txBody>
      </p:sp>
      <p:sp>
        <p:nvSpPr>
          <p:cNvPr id="223250" name="Text Box 18"/>
          <p:cNvSpPr txBox="1">
            <a:spLocks noChangeArrowheads="1"/>
          </p:cNvSpPr>
          <p:nvPr/>
        </p:nvSpPr>
        <p:spPr bwMode="auto">
          <a:xfrm>
            <a:off x="685800" y="5562600"/>
            <a:ext cx="2057400" cy="725488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lIns="79727" tIns="39863" rIns="79727" bIns="39863">
            <a:spAutoFit/>
          </a:bodyPr>
          <a:lstStyle/>
          <a:p>
            <a:pPr defTabSz="796925" eaLnBrk="0" hangingPunct="0">
              <a:lnSpc>
                <a:spcPct val="80000"/>
              </a:lnSpc>
            </a:pPr>
            <a:r>
              <a:rPr lang="en-US" sz="1800" b="1" dirty="0">
                <a:solidFill>
                  <a:srgbClr val="FFFFFF"/>
                </a:solidFill>
                <a:latin typeface="Arial Narrow" pitchFamily="34" charset="0"/>
              </a:rPr>
              <a:t>N.S. 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</a:rPr>
              <a:t>37% Increase  </a:t>
            </a:r>
          </a:p>
          <a:p>
            <a:pPr defTabSz="796925" eaLnBrk="0" hangingPunct="0">
              <a:lnSpc>
                <a:spcPct val="80000"/>
              </a:lnSpc>
            </a:pPr>
            <a:r>
              <a:rPr lang="en-US" sz="1800" b="1" dirty="0">
                <a:solidFill>
                  <a:srgbClr val="FFFFFF"/>
                </a:solidFill>
                <a:latin typeface="Arial Narrow" pitchFamily="34" charset="0"/>
              </a:rPr>
              <a:t>Pulmonary Emboli</a:t>
            </a:r>
          </a:p>
          <a:p>
            <a:pPr defTabSz="796925" eaLnBrk="0" hangingPunct="0">
              <a:lnSpc>
                <a:spcPct val="80000"/>
              </a:lnSpc>
            </a:pPr>
            <a:r>
              <a:rPr lang="en-US" sz="1600" b="1" dirty="0">
                <a:solidFill>
                  <a:srgbClr val="FFFFFF"/>
                </a:solidFill>
                <a:latin typeface="Arial Narrow" pitchFamily="34" charset="0"/>
              </a:rPr>
              <a:t>47% increase DVTs</a:t>
            </a:r>
          </a:p>
        </p:txBody>
      </p:sp>
      <p:sp>
        <p:nvSpPr>
          <p:cNvPr id="85010" name="Rectangle 19"/>
          <p:cNvSpPr>
            <a:spLocks noChangeArrowheads="1"/>
          </p:cNvSpPr>
          <p:nvPr/>
        </p:nvSpPr>
        <p:spPr bwMode="auto">
          <a:xfrm>
            <a:off x="228600" y="457200"/>
            <a:ext cx="8620125" cy="4762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79727" tIns="39863" rIns="79727" bIns="39863">
            <a:spAutoFit/>
          </a:bodyPr>
          <a:lstStyle/>
          <a:p>
            <a:pPr algn="l" defTabSz="796925"/>
            <a:r>
              <a:rPr lang="en-US" sz="2600" b="1" dirty="0"/>
              <a:t>WHI E only Trial: </a:t>
            </a:r>
            <a:r>
              <a:rPr lang="en-US" b="1" dirty="0"/>
              <a:t>Preliminary Findings, March 2004 (aver. 6.8 yrs)</a:t>
            </a:r>
          </a:p>
        </p:txBody>
      </p:sp>
      <p:sp>
        <p:nvSpPr>
          <p:cNvPr id="85011" name="Text Box 20"/>
          <p:cNvSpPr txBox="1">
            <a:spLocks noChangeArrowheads="1"/>
          </p:cNvSpPr>
          <p:nvPr/>
        </p:nvSpPr>
        <p:spPr bwMode="auto">
          <a:xfrm>
            <a:off x="6645275" y="5357813"/>
            <a:ext cx="1643063" cy="311150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79727" tIns="39863" rIns="79727" bIns="39863">
            <a:spAutoFit/>
          </a:bodyPr>
          <a:lstStyle/>
          <a:p>
            <a:pPr algn="l" defTabSz="796925" eaLnBrk="0" hangingPunct="0">
              <a:lnSpc>
                <a:spcPct val="80000"/>
              </a:lnSpc>
            </a:pPr>
            <a:r>
              <a:rPr lang="en-US" sz="1900" b="1" dirty="0">
                <a:solidFill>
                  <a:srgbClr val="020202"/>
                </a:solidFill>
                <a:latin typeface="Arial Narrow" pitchFamily="34" charset="0"/>
              </a:rPr>
              <a:t>Other Fractures</a:t>
            </a:r>
            <a:endParaRPr lang="en-US" sz="19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85012" name="Picture 21" descr="WHI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80425" y="6059488"/>
            <a:ext cx="4714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52400" y="990600"/>
            <a:ext cx="8839200" cy="76200"/>
            <a:chOff x="387" y="2024"/>
            <a:chExt cx="5705" cy="40"/>
          </a:xfrm>
        </p:grpSpPr>
        <p:sp>
          <p:nvSpPr>
            <p:cNvPr id="85017" name="Line 23"/>
            <p:cNvSpPr>
              <a:spLocks noChangeShapeType="1"/>
            </p:cNvSpPr>
            <p:nvPr/>
          </p:nvSpPr>
          <p:spPr bwMode="auto">
            <a:xfrm>
              <a:off x="387" y="2024"/>
              <a:ext cx="5705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5018" name="Line 24"/>
            <p:cNvSpPr>
              <a:spLocks noChangeShapeType="1"/>
            </p:cNvSpPr>
            <p:nvPr/>
          </p:nvSpPr>
          <p:spPr bwMode="auto">
            <a:xfrm>
              <a:off x="387" y="2064"/>
              <a:ext cx="5705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23257" name="Freeform 25"/>
          <p:cNvSpPr>
            <a:spLocks/>
          </p:cNvSpPr>
          <p:nvPr/>
        </p:nvSpPr>
        <p:spPr bwMode="auto">
          <a:xfrm>
            <a:off x="381000" y="3581400"/>
            <a:ext cx="8229600" cy="381000"/>
          </a:xfrm>
          <a:custGeom>
            <a:avLst/>
            <a:gdLst/>
            <a:ahLst/>
            <a:cxnLst>
              <a:cxn ang="0">
                <a:pos x="1415" y="82"/>
              </a:cxn>
              <a:cxn ang="0">
                <a:pos x="1406" y="73"/>
              </a:cxn>
              <a:cxn ang="0">
                <a:pos x="1388" y="55"/>
              </a:cxn>
              <a:cxn ang="0">
                <a:pos x="1361" y="46"/>
              </a:cxn>
              <a:cxn ang="0">
                <a:pos x="1325" y="28"/>
              </a:cxn>
              <a:cxn ang="0">
                <a:pos x="1279" y="9"/>
              </a:cxn>
              <a:cxn ang="0">
                <a:pos x="1216" y="0"/>
              </a:cxn>
              <a:cxn ang="0">
                <a:pos x="1143" y="0"/>
              </a:cxn>
              <a:cxn ang="0">
                <a:pos x="1052" y="0"/>
              </a:cxn>
              <a:cxn ang="0">
                <a:pos x="944" y="0"/>
              </a:cxn>
              <a:cxn ang="0">
                <a:pos x="826" y="0"/>
              </a:cxn>
              <a:cxn ang="0">
                <a:pos x="708" y="0"/>
              </a:cxn>
              <a:cxn ang="0">
                <a:pos x="581" y="0"/>
              </a:cxn>
              <a:cxn ang="0">
                <a:pos x="472" y="0"/>
              </a:cxn>
              <a:cxn ang="0">
                <a:pos x="363" y="0"/>
              </a:cxn>
              <a:cxn ang="0">
                <a:pos x="272" y="0"/>
              </a:cxn>
              <a:cxn ang="0">
                <a:pos x="200" y="0"/>
              </a:cxn>
              <a:cxn ang="0">
                <a:pos x="136" y="9"/>
              </a:cxn>
              <a:cxn ang="0">
                <a:pos x="91" y="28"/>
              </a:cxn>
              <a:cxn ang="0">
                <a:pos x="55" y="46"/>
              </a:cxn>
              <a:cxn ang="0">
                <a:pos x="28" y="55"/>
              </a:cxn>
              <a:cxn ang="0">
                <a:pos x="9" y="73"/>
              </a:cxn>
              <a:cxn ang="0">
                <a:pos x="0" y="82"/>
              </a:cxn>
              <a:cxn ang="0">
                <a:pos x="1415" y="82"/>
              </a:cxn>
              <a:cxn ang="0">
                <a:pos x="1415" y="82"/>
              </a:cxn>
            </a:cxnLst>
            <a:rect l="0" t="0" r="r" b="b"/>
            <a:pathLst>
              <a:path w="1415" h="82">
                <a:moveTo>
                  <a:pt x="1415" y="82"/>
                </a:moveTo>
                <a:lnTo>
                  <a:pt x="1406" y="73"/>
                </a:lnTo>
                <a:lnTo>
                  <a:pt x="1388" y="55"/>
                </a:lnTo>
                <a:lnTo>
                  <a:pt x="1361" y="46"/>
                </a:lnTo>
                <a:lnTo>
                  <a:pt x="1325" y="28"/>
                </a:lnTo>
                <a:lnTo>
                  <a:pt x="1279" y="9"/>
                </a:lnTo>
                <a:lnTo>
                  <a:pt x="1216" y="0"/>
                </a:lnTo>
                <a:lnTo>
                  <a:pt x="1143" y="0"/>
                </a:lnTo>
                <a:lnTo>
                  <a:pt x="1052" y="0"/>
                </a:lnTo>
                <a:lnTo>
                  <a:pt x="944" y="0"/>
                </a:lnTo>
                <a:lnTo>
                  <a:pt x="826" y="0"/>
                </a:lnTo>
                <a:lnTo>
                  <a:pt x="708" y="0"/>
                </a:lnTo>
                <a:lnTo>
                  <a:pt x="581" y="0"/>
                </a:lnTo>
                <a:lnTo>
                  <a:pt x="472" y="0"/>
                </a:lnTo>
                <a:lnTo>
                  <a:pt x="363" y="0"/>
                </a:lnTo>
                <a:lnTo>
                  <a:pt x="272" y="0"/>
                </a:lnTo>
                <a:lnTo>
                  <a:pt x="200" y="0"/>
                </a:lnTo>
                <a:lnTo>
                  <a:pt x="136" y="9"/>
                </a:lnTo>
                <a:lnTo>
                  <a:pt x="91" y="28"/>
                </a:lnTo>
                <a:lnTo>
                  <a:pt x="55" y="46"/>
                </a:lnTo>
                <a:lnTo>
                  <a:pt x="28" y="55"/>
                </a:lnTo>
                <a:lnTo>
                  <a:pt x="9" y="73"/>
                </a:lnTo>
                <a:lnTo>
                  <a:pt x="0" y="82"/>
                </a:lnTo>
                <a:lnTo>
                  <a:pt x="1415" y="82"/>
                </a:lnTo>
                <a:lnTo>
                  <a:pt x="1415" y="82"/>
                </a:lnTo>
              </a:path>
            </a:pathLst>
          </a:custGeom>
          <a:gradFill rotWithShape="0">
            <a:gsLst>
              <a:gs pos="0">
                <a:schemeClr val="tx1">
                  <a:gamma/>
                  <a:shade val="5882"/>
                  <a:invGamma/>
                </a:schemeClr>
              </a:gs>
              <a:gs pos="50000">
                <a:schemeClr val="tx1"/>
              </a:gs>
              <a:gs pos="100000">
                <a:schemeClr val="tx1">
                  <a:gamma/>
                  <a:shade val="5882"/>
                  <a:invGamma/>
                </a:schemeClr>
              </a:gs>
            </a:gsLst>
            <a:lin ang="5400000" scaled="1"/>
          </a:gra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23258" name="Text Box 26"/>
          <p:cNvSpPr txBox="1">
            <a:spLocks noChangeArrowheads="1"/>
          </p:cNvSpPr>
          <p:nvPr/>
        </p:nvSpPr>
        <p:spPr bwMode="auto">
          <a:xfrm>
            <a:off x="5562600" y="2819400"/>
            <a:ext cx="3352800" cy="381000"/>
          </a:xfrm>
          <a:prstGeom prst="rect">
            <a:avLst/>
          </a:prstGeom>
          <a:solidFill>
            <a:schemeClr val="folHlink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lIns="79727" tIns="39863" rIns="79727" bIns="39863">
            <a:spAutoFit/>
          </a:bodyPr>
          <a:lstStyle/>
          <a:p>
            <a:pPr algn="l" defTabSz="796925" eaLnBrk="0" hangingPunct="0"/>
            <a:r>
              <a:rPr lang="en-US" sz="1900" b="1" dirty="0">
                <a:solidFill>
                  <a:srgbClr val="111111"/>
                </a:solidFill>
              </a:rPr>
              <a:t>33% Decrease Hip Fracture</a:t>
            </a:r>
            <a:endParaRPr lang="en-US" sz="16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85016" name="Text Box 27"/>
          <p:cNvSpPr txBox="1">
            <a:spLocks noChangeArrowheads="1"/>
          </p:cNvSpPr>
          <p:nvPr/>
        </p:nvSpPr>
        <p:spPr bwMode="auto">
          <a:xfrm>
            <a:off x="2971800" y="5559425"/>
            <a:ext cx="3381375" cy="801688"/>
          </a:xfrm>
          <a:prstGeom prst="rect">
            <a:avLst/>
          </a:prstGeom>
          <a:solidFill>
            <a:srgbClr val="FF66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lIns="79727" tIns="39863" rIns="79727" bIns="39863">
            <a:spAutoFit/>
          </a:bodyPr>
          <a:lstStyle/>
          <a:p>
            <a:pPr defTabSz="796925" eaLnBrk="0" hangingPunct="0">
              <a:lnSpc>
                <a:spcPct val="80000"/>
              </a:lnSpc>
            </a:pPr>
            <a:r>
              <a:rPr lang="en-US" sz="2100" b="1" dirty="0">
                <a:solidFill>
                  <a:srgbClr val="FFFFFF"/>
                </a:solidFill>
                <a:latin typeface="Arial Narrow" pitchFamily="34" charset="0"/>
              </a:rPr>
              <a:t>No Effect on</a:t>
            </a:r>
            <a:r>
              <a:rPr lang="en-US" sz="1700" b="1" dirty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100" b="1" dirty="0">
                <a:solidFill>
                  <a:srgbClr val="FFFFFF"/>
                </a:solidFill>
                <a:latin typeface="Arial Narrow" pitchFamily="34" charset="0"/>
              </a:rPr>
              <a:t>CHD </a:t>
            </a:r>
          </a:p>
          <a:p>
            <a:pPr defTabSz="796925" eaLnBrk="0" hangingPunct="0">
              <a:lnSpc>
                <a:spcPct val="80000"/>
              </a:lnSpc>
            </a:pPr>
            <a:r>
              <a:rPr lang="en-US" sz="2100" b="1" dirty="0">
                <a:solidFill>
                  <a:srgbClr val="FFFFFF"/>
                </a:solidFill>
                <a:latin typeface="Arial Narrow" pitchFamily="34" charset="0"/>
              </a:rPr>
              <a:t>No Increase Breast Cancer</a:t>
            </a:r>
          </a:p>
          <a:p>
            <a:pPr defTabSz="796925" eaLnBrk="0" hangingPunct="0">
              <a:lnSpc>
                <a:spcPct val="80000"/>
              </a:lnSpc>
            </a:pPr>
            <a:r>
              <a:rPr lang="en-US" sz="1600" b="1" dirty="0">
                <a:solidFill>
                  <a:srgbClr val="111111"/>
                </a:solidFill>
              </a:rPr>
              <a:t>No Effect on Colorectal Cancer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3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44" grpId="0" animBg="1" autoUpdateAnimBg="0"/>
      <p:bldP spid="223250" grpId="0" animBg="1" autoUpdateAnimBg="0"/>
      <p:bldP spid="223258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01763"/>
            <a:ext cx="8077200" cy="4694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494"/>
            <a:ext cx="9296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Number of Prescriptions of Menopausal Hormone Therapy in U.S. by Year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-5443" y="6417129"/>
            <a:ext cx="396784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Ravdin,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et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al.  N Engl J Med 2007;356:1670</a:t>
            </a:r>
          </a:p>
        </p:txBody>
      </p:sp>
      <p:sp>
        <p:nvSpPr>
          <p:cNvPr id="65541" name="Line 5"/>
          <p:cNvSpPr>
            <a:spLocks noChangeShapeType="1"/>
          </p:cNvSpPr>
          <p:nvPr/>
        </p:nvSpPr>
        <p:spPr bwMode="auto">
          <a:xfrm>
            <a:off x="0" y="1173163"/>
            <a:ext cx="9144000" cy="0"/>
          </a:xfrm>
          <a:prstGeom prst="line">
            <a:avLst/>
          </a:prstGeom>
          <a:noFill/>
          <a:ln w="2857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65542" name="Straight Arrow Connector 6"/>
          <p:cNvCxnSpPr>
            <a:cxnSpLocks noChangeShapeType="1"/>
          </p:cNvCxnSpPr>
          <p:nvPr/>
        </p:nvCxnSpPr>
        <p:spPr bwMode="auto">
          <a:xfrm rot="5400000">
            <a:off x="3277394" y="2285305"/>
            <a:ext cx="10668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fig4_invasi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967" y="725095"/>
            <a:ext cx="8069398" cy="57310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74755" name="Picture 4" descr="WHI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80780" y="6049868"/>
            <a:ext cx="470715" cy="61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6" name="Rectangle 5"/>
          <p:cNvSpPr>
            <a:spLocks noChangeArrowheads="1"/>
          </p:cNvSpPr>
          <p:nvPr/>
        </p:nvSpPr>
        <p:spPr bwMode="auto">
          <a:xfrm>
            <a:off x="597294" y="127522"/>
            <a:ext cx="5339518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algn="ctr" defTabSz="914918"/>
            <a:r>
              <a:rPr lang="en-US" sz="3200" b="1" dirty="0">
                <a:solidFill>
                  <a:schemeClr val="bg1">
                    <a:lumMod val="10000"/>
                  </a:schemeClr>
                </a:solidFill>
              </a:rPr>
              <a:t>WHI E+P: 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Post-Interv. Follow-up</a:t>
            </a:r>
            <a:endParaRPr lang="en-US" sz="36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74757" name="Rectangle 6"/>
          <p:cNvSpPr>
            <a:spLocks noChangeArrowheads="1"/>
          </p:cNvSpPr>
          <p:nvPr/>
        </p:nvSpPr>
        <p:spPr bwMode="auto">
          <a:xfrm>
            <a:off x="6021723" y="152730"/>
            <a:ext cx="3055624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algn="ctr" defTabSz="914918"/>
            <a:r>
              <a:rPr lang="en-US" sz="3200" b="1" dirty="0">
                <a:solidFill>
                  <a:schemeClr val="bg1">
                    <a:lumMod val="10000"/>
                  </a:schemeClr>
                </a:solidFill>
              </a:rPr>
              <a:t>Breast Cancer</a:t>
            </a:r>
          </a:p>
        </p:txBody>
      </p:sp>
      <p:sp>
        <p:nvSpPr>
          <p:cNvPr id="74758" name="Text Box 1028"/>
          <p:cNvSpPr txBox="1">
            <a:spLocks noChangeArrowheads="1"/>
          </p:cNvSpPr>
          <p:nvPr/>
        </p:nvSpPr>
        <p:spPr bwMode="auto">
          <a:xfrm>
            <a:off x="2143372" y="6488678"/>
            <a:ext cx="4382333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algn="ctr" defTabSz="914918"/>
            <a:r>
              <a:rPr lang="en-US" i="1" dirty="0">
                <a:solidFill>
                  <a:schemeClr val="bg1">
                    <a:lumMod val="10000"/>
                  </a:schemeClr>
                </a:solidFill>
              </a:rPr>
              <a:t>Heiss et al,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b="1" dirty="0">
                <a:solidFill>
                  <a:schemeClr val="bg1">
                    <a:lumMod val="10000"/>
                  </a:schemeClr>
                </a:solidFill>
              </a:rPr>
              <a:t>JAMA 2008; 299: 1036-1045</a:t>
            </a:r>
          </a:p>
        </p:txBody>
      </p:sp>
      <p:sp>
        <p:nvSpPr>
          <p:cNvPr id="74759" name="Line 6"/>
          <p:cNvSpPr>
            <a:spLocks noChangeShapeType="1"/>
          </p:cNvSpPr>
          <p:nvPr/>
        </p:nvSpPr>
        <p:spPr bwMode="auto">
          <a:xfrm>
            <a:off x="189868" y="725095"/>
            <a:ext cx="8811731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lIns="79727" tIns="39863" rIns="79727" bIns="39863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fig1_CH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241" y="753268"/>
            <a:ext cx="8064124" cy="572364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62467" name="Picture 4" descr="WHI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3892" y="6171458"/>
            <a:ext cx="470715" cy="61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Rectangle 5"/>
          <p:cNvSpPr>
            <a:spLocks noChangeArrowheads="1"/>
          </p:cNvSpPr>
          <p:nvPr/>
        </p:nvSpPr>
        <p:spPr bwMode="auto">
          <a:xfrm>
            <a:off x="592836" y="127522"/>
            <a:ext cx="6199113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algn="ctr" defTabSz="914918"/>
            <a:r>
              <a:rPr lang="en-US" sz="3200" b="1" dirty="0">
                <a:solidFill>
                  <a:schemeClr val="bg1">
                    <a:lumMod val="10000"/>
                  </a:schemeClr>
                </a:solidFill>
              </a:rPr>
              <a:t>WHI E+P: 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Post-Intervention Follow-up</a:t>
            </a:r>
            <a:endParaRPr lang="en-US" sz="36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62469" name="Rectangle 6"/>
          <p:cNvSpPr>
            <a:spLocks noChangeArrowheads="1"/>
          </p:cNvSpPr>
          <p:nvPr/>
        </p:nvSpPr>
        <p:spPr bwMode="auto">
          <a:xfrm>
            <a:off x="7203125" y="106762"/>
            <a:ext cx="1083931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algn="ctr" defTabSz="914918"/>
            <a:r>
              <a:rPr lang="en-US" sz="3200" b="1" dirty="0">
                <a:solidFill>
                  <a:srgbClr val="000000"/>
                </a:solidFill>
              </a:rPr>
              <a:t>CHD</a:t>
            </a:r>
          </a:p>
        </p:txBody>
      </p:sp>
      <p:sp>
        <p:nvSpPr>
          <p:cNvPr id="62470" name="Text Box 1028"/>
          <p:cNvSpPr txBox="1">
            <a:spLocks noChangeArrowheads="1"/>
          </p:cNvSpPr>
          <p:nvPr/>
        </p:nvSpPr>
        <p:spPr bwMode="auto">
          <a:xfrm>
            <a:off x="2146093" y="6476125"/>
            <a:ext cx="4382333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algn="ctr" defTabSz="914918"/>
            <a:r>
              <a:rPr lang="en-US" i="1" dirty="0">
                <a:solidFill>
                  <a:schemeClr val="bg1">
                    <a:lumMod val="10000"/>
                  </a:schemeClr>
                </a:solidFill>
              </a:rPr>
              <a:t>Heiss et al,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b="1" dirty="0">
                <a:solidFill>
                  <a:schemeClr val="bg1">
                    <a:lumMod val="10000"/>
                  </a:schemeClr>
                </a:solidFill>
              </a:rPr>
              <a:t>JAMA 2008; 299: 1036-1045</a:t>
            </a:r>
          </a:p>
        </p:txBody>
      </p:sp>
      <p:sp>
        <p:nvSpPr>
          <p:cNvPr id="62471" name="Line 6"/>
          <p:cNvSpPr>
            <a:spLocks noChangeShapeType="1"/>
          </p:cNvSpPr>
          <p:nvPr/>
        </p:nvSpPr>
        <p:spPr bwMode="auto">
          <a:xfrm>
            <a:off x="189868" y="725095"/>
            <a:ext cx="8811731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lIns="79727" tIns="39863" rIns="79727" bIns="39863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fig6_h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530" y="719164"/>
            <a:ext cx="8000835" cy="570289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64515" name="Picture 4" descr="WHI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8453" y="6218118"/>
            <a:ext cx="470715" cy="61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Rectangle 5"/>
          <p:cNvSpPr>
            <a:spLocks noChangeArrowheads="1"/>
          </p:cNvSpPr>
          <p:nvPr/>
        </p:nvSpPr>
        <p:spPr bwMode="auto">
          <a:xfrm>
            <a:off x="659266" y="127522"/>
            <a:ext cx="5339518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algn="ctr" defTabSz="914918"/>
            <a:r>
              <a:rPr lang="en-US" sz="3200" b="1" dirty="0">
                <a:solidFill>
                  <a:schemeClr val="bg1">
                    <a:lumMod val="10000"/>
                  </a:schemeClr>
                </a:solidFill>
              </a:rPr>
              <a:t>WHI E+P: 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Post-Interv. Follow-up</a:t>
            </a:r>
            <a:endParaRPr lang="en-US" sz="36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64517" name="Rectangle 6"/>
          <p:cNvSpPr>
            <a:spLocks noChangeArrowheads="1"/>
          </p:cNvSpPr>
          <p:nvPr/>
        </p:nvSpPr>
        <p:spPr bwMode="auto">
          <a:xfrm>
            <a:off x="6385095" y="152730"/>
            <a:ext cx="2615376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algn="ctr" defTabSz="914918"/>
            <a:r>
              <a:rPr lang="en-US" sz="3200" b="1" dirty="0">
                <a:solidFill>
                  <a:schemeClr val="bg1">
                    <a:lumMod val="10000"/>
                  </a:schemeClr>
                </a:solidFill>
              </a:rPr>
              <a:t>HIP Fracture</a:t>
            </a:r>
          </a:p>
        </p:txBody>
      </p:sp>
      <p:sp>
        <p:nvSpPr>
          <p:cNvPr id="64518" name="Text Box 1028"/>
          <p:cNvSpPr txBox="1">
            <a:spLocks noChangeArrowheads="1"/>
          </p:cNvSpPr>
          <p:nvPr/>
        </p:nvSpPr>
        <p:spPr bwMode="auto">
          <a:xfrm>
            <a:off x="2162141" y="6454750"/>
            <a:ext cx="4382333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algn="ctr" defTabSz="914918"/>
            <a:r>
              <a:rPr lang="en-US" i="1" dirty="0">
                <a:solidFill>
                  <a:srgbClr val="000000"/>
                </a:solidFill>
              </a:rPr>
              <a:t>Heiss et al,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JAMA 2008; 299: 1036-1045</a:t>
            </a:r>
          </a:p>
        </p:txBody>
      </p:sp>
      <p:sp>
        <p:nvSpPr>
          <p:cNvPr id="64519" name="Line 6"/>
          <p:cNvSpPr>
            <a:spLocks noChangeShapeType="1"/>
          </p:cNvSpPr>
          <p:nvPr/>
        </p:nvSpPr>
        <p:spPr bwMode="auto">
          <a:xfrm>
            <a:off x="189868" y="725095"/>
            <a:ext cx="8811731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lIns="79727" tIns="39863" rIns="79727" bIns="39863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Hippocampus Volumes</a:t>
            </a:r>
          </a:p>
        </p:txBody>
      </p:sp>
      <p:graphicFrame>
        <p:nvGraphicFramePr>
          <p:cNvPr id="5123" name="Content Placeholder 3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10" r:id="rId4" imgW="8327858" imgH="4627265" progId="Excel.Chart.8">
                  <p:embed/>
                </p:oleObj>
              </mc:Choice>
              <mc:Fallback>
                <p:oleObj r:id="rId4" imgW="8327858" imgH="4627265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49400"/>
                        <a:ext cx="8331200" cy="4627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17885" y="1600198"/>
            <a:ext cx="553998" cy="4495801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</a:rPr>
              <a:t>Mean Hippocampus Volume (cc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5125" name="TextBox 2"/>
          <p:cNvSpPr txBox="1">
            <a:spLocks noChangeArrowheads="1"/>
          </p:cNvSpPr>
          <p:nvPr/>
        </p:nvSpPr>
        <p:spPr bwMode="auto">
          <a:xfrm>
            <a:off x="5410200" y="198120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P&lt;0.001</a:t>
            </a:r>
          </a:p>
        </p:txBody>
      </p:sp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3352800" y="6478588"/>
            <a:ext cx="563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</a:rPr>
              <a:t>Espeland MA, et al. J Gerontol A Biol Sci Med Sci. 2009;64:1243-50.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 descr="http://www.wholefoodsmagazine.com/sites/default/files/images/articles/2015/October/Large/Wome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442857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454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4114800" y="595579"/>
            <a:ext cx="4303679" cy="3343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4427" tIns="41474" rIns="84427" bIns="41474">
            <a:spAutoFit/>
          </a:bodyPr>
          <a:lstStyle/>
          <a:p>
            <a:pPr algn="ctr" defTabSz="851247" eaLnBrk="0" hangingPunct="0">
              <a:lnSpc>
                <a:spcPct val="110000"/>
              </a:lnSpc>
            </a:pPr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Verdana" pitchFamily="34" charset="0"/>
              </a:rPr>
              <a:t>Women’s Health Initiative (WHI) Clinical Trials </a:t>
            </a:r>
          </a:p>
          <a:p>
            <a:pPr algn="ctr" defTabSz="851247" eaLnBrk="0" hangingPunct="0">
              <a:lnSpc>
                <a:spcPct val="120000"/>
              </a:lnSpc>
            </a:pPr>
            <a:r>
              <a:rPr lang="en-US" sz="1700" b="1" dirty="0">
                <a:solidFill>
                  <a:schemeClr val="bg1">
                    <a:lumMod val="10000"/>
                  </a:schemeClr>
                </a:solidFill>
                <a:latin typeface="Verdana" pitchFamily="34" charset="0"/>
              </a:rPr>
              <a:t>(Diet, Hormones, Calcium/Vit D) </a:t>
            </a:r>
            <a:r>
              <a:rPr lang="en-US" sz="2300" b="1" dirty="0">
                <a:solidFill>
                  <a:schemeClr val="bg1">
                    <a:lumMod val="10000"/>
                  </a:schemeClr>
                </a:solidFill>
                <a:latin typeface="Verdana" pitchFamily="34" charset="0"/>
              </a:rPr>
              <a:t>and Observational Study</a:t>
            </a:r>
          </a:p>
          <a:p>
            <a:pPr algn="ctr" defTabSz="851247" eaLnBrk="0" hangingPunct="0">
              <a:lnSpc>
                <a:spcPct val="120000"/>
              </a:lnSpc>
            </a:pPr>
            <a:endParaRPr lang="en-US" b="1" dirty="0">
              <a:solidFill>
                <a:schemeClr val="bg1">
                  <a:lumMod val="10000"/>
                </a:schemeClr>
              </a:solidFill>
              <a:latin typeface="Verdana" pitchFamily="34" charset="0"/>
            </a:endParaRPr>
          </a:p>
          <a:p>
            <a:pPr algn="ctr" defTabSz="851247" eaLnBrk="0" hangingPunct="0">
              <a:lnSpc>
                <a:spcPct val="120000"/>
              </a:lnSpc>
            </a:pPr>
            <a:r>
              <a:rPr lang="en-US" sz="1700" b="1" dirty="0">
                <a:solidFill>
                  <a:schemeClr val="bg1">
                    <a:lumMod val="10000"/>
                  </a:schemeClr>
                </a:solidFill>
                <a:latin typeface="Verdana" pitchFamily="34" charset="0"/>
              </a:rPr>
              <a:t>Conducted at 40 Clinical Centers</a:t>
            </a:r>
          </a:p>
          <a:p>
            <a:pPr algn="ctr" defTabSz="851247" eaLnBrk="0" hangingPunct="0">
              <a:lnSpc>
                <a:spcPct val="120000"/>
              </a:lnSpc>
            </a:pPr>
            <a:r>
              <a:rPr lang="en-US" sz="1700" b="1" dirty="0">
                <a:solidFill>
                  <a:schemeClr val="bg1">
                    <a:lumMod val="10000"/>
                  </a:schemeClr>
                </a:solidFill>
                <a:latin typeface="Verdana" pitchFamily="34" charset="0"/>
              </a:rPr>
              <a:t>+ Clinical Coordinating Center </a:t>
            </a:r>
          </a:p>
          <a:p>
            <a:pPr algn="ctr" defTabSz="851247" eaLnBrk="0" hangingPunct="0">
              <a:lnSpc>
                <a:spcPct val="120000"/>
              </a:lnSpc>
            </a:pPr>
            <a:r>
              <a:rPr lang="en-US" sz="1300" b="1" dirty="0">
                <a:solidFill>
                  <a:schemeClr val="bg1">
                    <a:lumMod val="10000"/>
                  </a:schemeClr>
                </a:solidFill>
                <a:latin typeface="Verdana" pitchFamily="34" charset="0"/>
              </a:rPr>
              <a:t>(Fred Hutchinson Cancer Research Center)</a:t>
            </a:r>
          </a:p>
        </p:txBody>
      </p:sp>
      <p:sp>
        <p:nvSpPr>
          <p:cNvPr id="19460" name="AutoShape 6"/>
          <p:cNvSpPr>
            <a:spLocks noChangeArrowheads="1"/>
          </p:cNvSpPr>
          <p:nvPr/>
        </p:nvSpPr>
        <p:spPr bwMode="auto">
          <a:xfrm>
            <a:off x="342816" y="228600"/>
            <a:ext cx="8227622" cy="71175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A91BC8"/>
          </a:solidFill>
          <a:ln w="9525">
            <a:solidFill>
              <a:srgbClr val="D825FF"/>
            </a:solidFill>
            <a:round/>
            <a:headEnd/>
            <a:tailEnd/>
          </a:ln>
        </p:spPr>
        <p:txBody>
          <a:bodyPr lIns="79722" tIns="39862" rIns="79722" bIns="39862"/>
          <a:lstStyle/>
          <a:p>
            <a:pPr eaLnBrk="0" hangingPunct="0"/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9464" name="Picture 12" descr="WHI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" y="381000"/>
            <a:ext cx="2900764" cy="377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Image result for bernadine healy"/>
          <p:cNvSpPr>
            <a:spLocks noChangeAspect="1" noChangeArrowheads="1"/>
          </p:cNvSpPr>
          <p:nvPr/>
        </p:nvSpPr>
        <p:spPr bwMode="auto">
          <a:xfrm>
            <a:off x="0" y="-136525"/>
            <a:ext cx="1554163" cy="212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bernadine healy"/>
          <p:cNvSpPr>
            <a:spLocks noChangeAspect="1" noChangeArrowheads="1"/>
          </p:cNvSpPr>
          <p:nvPr/>
        </p:nvSpPr>
        <p:spPr bwMode="auto">
          <a:xfrm>
            <a:off x="152400" y="15875"/>
            <a:ext cx="1554163" cy="212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66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59" y="4314016"/>
            <a:ext cx="13371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7" descr="Image result for pat schroeder"/>
          <p:cNvSpPr>
            <a:spLocks noChangeAspect="1" noChangeArrowheads="1"/>
          </p:cNvSpPr>
          <p:nvPr/>
        </p:nvSpPr>
        <p:spPr bwMode="auto">
          <a:xfrm>
            <a:off x="0" y="-136525"/>
            <a:ext cx="1485900" cy="212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661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993" y="4314016"/>
            <a:ext cx="127838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14" y="4800600"/>
            <a:ext cx="191516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1" descr="Image result for Jacques Rossouw, NHLBI"/>
          <p:cNvSpPr>
            <a:spLocks noChangeAspect="1" noChangeArrowheads="1"/>
          </p:cNvSpPr>
          <p:nvPr/>
        </p:nvSpPr>
        <p:spPr bwMode="auto">
          <a:xfrm>
            <a:off x="0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3" descr="Image result for Jacques Rossouw, NHLBI"/>
          <p:cNvSpPr>
            <a:spLocks noChangeAspect="1" noChangeArrowheads="1"/>
          </p:cNvSpPr>
          <p:nvPr/>
        </p:nvSpPr>
        <p:spPr bwMode="auto">
          <a:xfrm>
            <a:off x="152400" y="158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6622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14016"/>
            <a:ext cx="1308929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6" descr="Image result for Marcia Stefanick, PhD"/>
          <p:cNvSpPr>
            <a:spLocks noChangeAspect="1" noChangeArrowheads="1"/>
          </p:cNvSpPr>
          <p:nvPr/>
        </p:nvSpPr>
        <p:spPr bwMode="auto">
          <a:xfrm>
            <a:off x="304800" y="1682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6625" name="Picture 1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63" r="13363"/>
          <a:stretch/>
        </p:blipFill>
        <p:spPr bwMode="auto">
          <a:xfrm>
            <a:off x="7040880" y="4314016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8431" y="623444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Bernadine Healy, </a:t>
            </a:r>
          </a:p>
          <a:p>
            <a:pPr algn="ctr"/>
            <a:r>
              <a:rPr lang="en-US" sz="1400" dirty="0" smtClean="0"/>
              <a:t>MD NIH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1738714" y="627763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Pat Schroeder, </a:t>
            </a:r>
          </a:p>
          <a:p>
            <a:pPr algn="ctr"/>
            <a:r>
              <a:rPr lang="en-US" sz="1400" dirty="0" smtClean="0"/>
              <a:t>Congress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3643713" y="6277630"/>
            <a:ext cx="1995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Ross Prentice, PhD </a:t>
            </a:r>
          </a:p>
          <a:p>
            <a:pPr algn="ctr"/>
            <a:r>
              <a:rPr lang="en-US" sz="1400" dirty="0" smtClean="0"/>
              <a:t>U Wash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5410200" y="627763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Jacques Rossouw, </a:t>
            </a:r>
          </a:p>
          <a:p>
            <a:pPr algn="ctr"/>
            <a:r>
              <a:rPr lang="en-US" sz="1400" dirty="0" smtClean="0"/>
              <a:t>MD NHLBI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7315200" y="623444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Marcia Stefanick </a:t>
            </a:r>
          </a:p>
          <a:p>
            <a:pPr algn="ctr"/>
            <a:r>
              <a:rPr lang="en-US" sz="1400" dirty="0" smtClean="0"/>
              <a:t>PhD, Stanford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0C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6" y="609600"/>
            <a:ext cx="7239000" cy="762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 smtClean="0">
                <a:latin typeface="Arial" pitchFamily="34" charset="0"/>
              </a:rPr>
              <a:t>Women’s Health Initiative Memory Study</a:t>
            </a:r>
            <a:endParaRPr lang="en-US" sz="3300" b="1" dirty="0">
              <a:latin typeface="Arial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823562"/>
              </p:ext>
            </p:extLst>
          </p:nvPr>
        </p:nvGraphicFramePr>
        <p:xfrm>
          <a:off x="6705600" y="5900527"/>
          <a:ext cx="2345984" cy="836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01" name="Picture" r:id="rId3" imgW="2928685" imgH="1044304" progId="StaticMetafile">
                  <p:embed/>
                </p:oleObj>
              </mc:Choice>
              <mc:Fallback>
                <p:oleObj name="Picture" r:id="rId3" imgW="2928685" imgH="1044304" progId="StaticMetafil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900527"/>
                        <a:ext cx="2345984" cy="836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9638" name="Picture 6" descr="Skip Navigation">
            <a:hlinkClick r:id="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40" y="-663575"/>
            <a:ext cx="11113" cy="11112"/>
          </a:xfrm>
          <a:prstGeom prst="rect">
            <a:avLst/>
          </a:prstGeom>
          <a:noFill/>
        </p:spPr>
      </p:pic>
      <p:pic>
        <p:nvPicPr>
          <p:cNvPr id="69639" name="Picture 7" descr="Skip to Search Field">
            <a:hlinkClick r:id="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40" y="-663575"/>
            <a:ext cx="11113" cy="11112"/>
          </a:xfrm>
          <a:prstGeom prst="rect">
            <a:avLst/>
          </a:prstGeom>
          <a:noFill/>
        </p:spPr>
      </p:pic>
      <p:pic>
        <p:nvPicPr>
          <p:cNvPr id="5" name="Picture 8" descr="Image result for wyeth-ayerst pharmaceuticals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111029"/>
            <a:ext cx="14097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4" name="Picture 12" descr="Image result for national institute on aging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7" y="6044543"/>
            <a:ext cx="1911094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ally A. Shumaker, Ph.D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749" y="1676400"/>
            <a:ext cx="2249654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Image result for wake forest school of medicine 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953103"/>
            <a:ext cx="2454653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3989" y="4953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Sally Shumaker, PhD</a:t>
            </a:r>
          </a:p>
          <a:p>
            <a:pPr algn="ctr"/>
            <a:r>
              <a:rPr lang="en-US" dirty="0" smtClean="0"/>
              <a:t>Wake Forest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33605"/>
            <a:ext cx="4132263" cy="3656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163" name="TextBox 4"/>
          <p:cNvSpPr txBox="1">
            <a:spLocks noChangeArrowheads="1"/>
          </p:cNvSpPr>
          <p:nvPr/>
        </p:nvSpPr>
        <p:spPr bwMode="auto">
          <a:xfrm>
            <a:off x="2286000" y="3581407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Arial" charset="0"/>
              </a:rPr>
              <a:t>HT</a:t>
            </a:r>
          </a:p>
        </p:txBody>
      </p:sp>
      <p:sp>
        <p:nvSpPr>
          <p:cNvPr id="92164" name="TextBox 5"/>
          <p:cNvSpPr txBox="1">
            <a:spLocks noChangeArrowheads="1"/>
          </p:cNvSpPr>
          <p:nvPr/>
        </p:nvSpPr>
        <p:spPr bwMode="auto">
          <a:xfrm>
            <a:off x="2895600" y="4572012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Arial" charset="0"/>
              </a:rPr>
              <a:t>Placebo</a:t>
            </a:r>
          </a:p>
        </p:txBody>
      </p:sp>
      <p:sp>
        <p:nvSpPr>
          <p:cNvPr id="92165" name="TextBox 6"/>
          <p:cNvSpPr txBox="1">
            <a:spLocks noChangeArrowheads="1"/>
          </p:cNvSpPr>
          <p:nvPr/>
        </p:nvSpPr>
        <p:spPr bwMode="auto">
          <a:xfrm>
            <a:off x="2438400" y="2286000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P=0.003</a:t>
            </a:r>
          </a:p>
        </p:txBody>
      </p:sp>
      <p:sp>
        <p:nvSpPr>
          <p:cNvPr id="92166" name="TextBox 7"/>
          <p:cNvSpPr txBox="1">
            <a:spLocks noChangeArrowheads="1"/>
          </p:cNvSpPr>
          <p:nvPr/>
        </p:nvSpPr>
        <p:spPr bwMode="auto">
          <a:xfrm>
            <a:off x="381000" y="76200"/>
            <a:ext cx="8305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Cumulative Hazard of Probable Dementia and Any Impairment From Time of WHI Enrollment</a:t>
            </a:r>
          </a:p>
        </p:txBody>
      </p:sp>
      <p:sp>
        <p:nvSpPr>
          <p:cNvPr id="92167" name="TextBox 6"/>
          <p:cNvSpPr txBox="1">
            <a:spLocks noChangeArrowheads="1"/>
          </p:cNvSpPr>
          <p:nvPr/>
        </p:nvSpPr>
        <p:spPr bwMode="auto">
          <a:xfrm>
            <a:off x="152400" y="5943612"/>
            <a:ext cx="510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Mean Duration of Trials: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CEE+MPA:  4.2 yrs;    CEE-Alone:  5.4 yrs</a:t>
            </a:r>
          </a:p>
        </p:txBody>
      </p:sp>
      <p:pic>
        <p:nvPicPr>
          <p:cNvPr id="92168" name="Picture 2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6" y="2133605"/>
            <a:ext cx="4113213" cy="3656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169" name="TextBox 8"/>
          <p:cNvSpPr txBox="1">
            <a:spLocks noChangeArrowheads="1"/>
          </p:cNvSpPr>
          <p:nvPr/>
        </p:nvSpPr>
        <p:spPr bwMode="auto">
          <a:xfrm>
            <a:off x="5943600" y="3352805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Arial" charset="0"/>
              </a:rPr>
              <a:t>HT</a:t>
            </a:r>
          </a:p>
        </p:txBody>
      </p:sp>
      <p:sp>
        <p:nvSpPr>
          <p:cNvPr id="92170" name="TextBox 9"/>
          <p:cNvSpPr txBox="1">
            <a:spLocks noChangeArrowheads="1"/>
          </p:cNvSpPr>
          <p:nvPr/>
        </p:nvSpPr>
        <p:spPr bwMode="auto">
          <a:xfrm>
            <a:off x="6858000" y="4267212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Arial" charset="0"/>
              </a:rPr>
              <a:t>Placebo</a:t>
            </a:r>
          </a:p>
        </p:txBody>
      </p:sp>
      <p:sp>
        <p:nvSpPr>
          <p:cNvPr id="92171" name="TextBox 10"/>
          <p:cNvSpPr txBox="1">
            <a:spLocks noChangeArrowheads="1"/>
          </p:cNvSpPr>
          <p:nvPr/>
        </p:nvSpPr>
        <p:spPr bwMode="auto">
          <a:xfrm>
            <a:off x="6019800" y="2286000"/>
            <a:ext cx="137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P=0.008</a:t>
            </a:r>
          </a:p>
        </p:txBody>
      </p:sp>
      <p:sp>
        <p:nvSpPr>
          <p:cNvPr id="92172" name="Text Box 13"/>
          <p:cNvSpPr txBox="1">
            <a:spLocks noChangeArrowheads="1"/>
          </p:cNvSpPr>
          <p:nvPr/>
        </p:nvSpPr>
        <p:spPr bwMode="auto">
          <a:xfrm>
            <a:off x="769938" y="1600201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Probable Dementia</a:t>
            </a:r>
          </a:p>
        </p:txBody>
      </p:sp>
      <p:sp>
        <p:nvSpPr>
          <p:cNvPr id="92173" name="Text Box 14"/>
          <p:cNvSpPr txBox="1">
            <a:spLocks noChangeArrowheads="1"/>
          </p:cNvSpPr>
          <p:nvPr/>
        </p:nvSpPr>
        <p:spPr bwMode="auto">
          <a:xfrm>
            <a:off x="5713413" y="1600201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Any Impairment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23014" y="6101443"/>
            <a:ext cx="4552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Shumaker, et al. JAMA 2003;7:217-23.</a:t>
            </a:r>
          </a:p>
          <a:p>
            <a:pPr algn="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Shumaker, et al. JAMA 2004;291:2947-58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27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044" y="9144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is hormone therapy harmful for older women’s brains?</a:t>
            </a:r>
            <a:endParaRPr lang="en-US" dirty="0"/>
          </a:p>
        </p:txBody>
      </p:sp>
      <p:pic>
        <p:nvPicPr>
          <p:cNvPr id="195586" name="Picture 2" descr="http://irp.nih.gov/sites/default/files/pi/00100606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3675" y="-26008013"/>
            <a:ext cx="44799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588" name="Picture 4" descr="http://irp.nih.gov/sites/default/files/pi/00100606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075" y="-25855613"/>
            <a:ext cx="44799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58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45" y="2971800"/>
            <a:ext cx="119481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1" name="Picture 7" descr="R. Nick Bryan, MD, Ph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39687"/>
            <a:ext cx="136096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593" name="Picture 9" descr="Laura H. Coker, Ph.D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46615"/>
            <a:ext cx="140754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595" name="Picture 11" descr="http://www.wakehealth.edu/assets/0/76/83/166/246/2628/3817/11cd4005-a4a7-46dd-a220-44344a54a71a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11978"/>
            <a:ext cx="12246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597" name="Picture 13" descr="https://www.whi.org/Story%20Photos/Patricia%20Hogan%20-%20smalle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002280"/>
            <a:ext cx="13783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1" y="51054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Susan Resnick, PhD NIA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013984" y="51054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W. Nick Bryan, MD </a:t>
            </a:r>
            <a:r>
              <a:rPr lang="en-US" sz="1400" dirty="0" err="1" smtClean="0"/>
              <a:t>Univ</a:t>
            </a:r>
            <a:r>
              <a:rPr lang="en-US" sz="1400" dirty="0" smtClean="0"/>
              <a:t> Penn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913170" y="51054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Laura Coker, PhD Wake Forest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679625" y="5058054"/>
            <a:ext cx="1752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Claudine Legault, PhD</a:t>
            </a:r>
          </a:p>
          <a:p>
            <a:pPr algn="ctr"/>
            <a:r>
              <a:rPr lang="en-US" sz="1400" dirty="0" smtClean="0"/>
              <a:t>Wake Forest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356650" y="5044681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Patricia Hogan, MS</a:t>
            </a:r>
          </a:p>
          <a:p>
            <a:pPr algn="ctr"/>
            <a:r>
              <a:rPr lang="en-US" sz="1400" dirty="0" smtClean="0"/>
              <a:t>Wake Forest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57733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Brain Volumes</a:t>
            </a:r>
          </a:p>
        </p:txBody>
      </p:sp>
      <p:graphicFrame>
        <p:nvGraphicFramePr>
          <p:cNvPr id="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763739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17885" y="1600198"/>
            <a:ext cx="553998" cy="4495801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</a:rPr>
              <a:t>Mean Brain Volume (cc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6400800" y="1905000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P=0.03</a:t>
            </a:r>
          </a:p>
        </p:txBody>
      </p:sp>
      <p:sp>
        <p:nvSpPr>
          <p:cNvPr id="4102" name="TextBox 6"/>
          <p:cNvSpPr txBox="1">
            <a:spLocks noChangeArrowheads="1"/>
          </p:cNvSpPr>
          <p:nvPr/>
        </p:nvSpPr>
        <p:spPr bwMode="auto">
          <a:xfrm>
            <a:off x="3352800" y="6478588"/>
            <a:ext cx="563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 smtClean="0">
                <a:solidFill>
                  <a:srgbClr val="000000"/>
                </a:solidFill>
              </a:rPr>
              <a:t>Espeland, et al. J </a:t>
            </a:r>
            <a:r>
              <a:rPr lang="en-US" altLang="en-US" sz="1400" dirty="0" err="1" smtClean="0">
                <a:solidFill>
                  <a:srgbClr val="000000"/>
                </a:solidFill>
              </a:rPr>
              <a:t>Gerontol</a:t>
            </a:r>
            <a:r>
              <a:rPr lang="en-US" altLang="en-US" sz="1400" dirty="0" smtClean="0">
                <a:solidFill>
                  <a:srgbClr val="000000"/>
                </a:solidFill>
              </a:rPr>
              <a:t> A </a:t>
            </a:r>
            <a:r>
              <a:rPr lang="en-US" altLang="en-US" sz="1400" dirty="0" err="1" smtClean="0">
                <a:solidFill>
                  <a:srgbClr val="000000"/>
                </a:solidFill>
              </a:rPr>
              <a:t>Biol</a:t>
            </a:r>
            <a:r>
              <a:rPr lang="en-US" altLang="en-US" sz="1400" dirty="0" smtClean="0">
                <a:solidFill>
                  <a:srgbClr val="000000"/>
                </a:solidFill>
              </a:rPr>
              <a:t> </a:t>
            </a:r>
            <a:r>
              <a:rPr lang="en-US" altLang="en-US" sz="1400" dirty="0" err="1" smtClean="0">
                <a:solidFill>
                  <a:srgbClr val="000000"/>
                </a:solidFill>
              </a:rPr>
              <a:t>Sci</a:t>
            </a:r>
            <a:r>
              <a:rPr lang="en-US" altLang="en-US" sz="1400" dirty="0" smtClean="0">
                <a:solidFill>
                  <a:srgbClr val="000000"/>
                </a:solidFill>
              </a:rPr>
              <a:t> Med </a:t>
            </a:r>
            <a:r>
              <a:rPr lang="en-US" altLang="en-US" sz="1400" dirty="0" err="1" smtClean="0">
                <a:solidFill>
                  <a:srgbClr val="000000"/>
                </a:solidFill>
              </a:rPr>
              <a:t>Sci</a:t>
            </a:r>
            <a:r>
              <a:rPr lang="en-US" altLang="en-US" sz="1400" dirty="0" smtClean="0">
                <a:solidFill>
                  <a:srgbClr val="000000"/>
                </a:solidFill>
              </a:rPr>
              <a:t> 2009;64:1243-50.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322719" y="74169"/>
            <a:ext cx="8493120" cy="61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5pPr>
            <a:lvl6pPr marL="15367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6pPr>
            <a:lvl7pPr marL="19939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7pPr>
            <a:lvl8pPr marL="24511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8pPr>
            <a:lvl9pPr marL="29083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9pPr>
          </a:lstStyle>
          <a:p>
            <a:pPr algn="ctr" defTabSz="414683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sz="1800" b="1" dirty="0" smtClean="0">
                <a:solidFill>
                  <a:srgbClr val="000000"/>
                </a:solidFill>
                <a:latin typeface="Arial" pitchFamily="34" charset="0"/>
              </a:rPr>
              <a:t>Total-E2 </a:t>
            </a:r>
            <a:r>
              <a:rPr lang="en-GB" altLang="en-US" sz="1800" b="1" dirty="0">
                <a:solidFill>
                  <a:srgbClr val="000000"/>
                </a:solidFill>
                <a:latin typeface="Arial" pitchFamily="34" charset="0"/>
              </a:rPr>
              <a:t>and all-cause dementia risk by diabetes </a:t>
            </a:r>
            <a:r>
              <a:rPr lang="en-GB" altLang="en-US" sz="1800" b="1" dirty="0" smtClean="0">
                <a:solidFill>
                  <a:srgbClr val="000000"/>
                </a:solidFill>
                <a:latin typeface="Arial" pitchFamily="34" charset="0"/>
              </a:rPr>
              <a:t>status: Multivariate </a:t>
            </a:r>
            <a:r>
              <a:rPr lang="en-GB" altLang="en-US" sz="1800" b="1" dirty="0">
                <a:solidFill>
                  <a:srgbClr val="000000"/>
                </a:solidFill>
                <a:latin typeface="Arial" pitchFamily="34" charset="0"/>
              </a:rPr>
              <a:t>HRs for all-cause dementia associated with total-E2 levels in quartiles (Q2 and Q3 taken as the reference), by diabetes status.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208" y="6019800"/>
            <a:ext cx="2462911" cy="615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000" y="979303"/>
            <a:ext cx="6340320" cy="48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1000" y="6192787"/>
            <a:ext cx="510540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5pPr>
            <a:lvl6pPr marL="15367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6pPr>
            <a:lvl7pPr marL="19939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7pPr>
            <a:lvl8pPr marL="24511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8pPr>
            <a:lvl9pPr marL="29083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9pPr>
          </a:lstStyle>
          <a:p>
            <a:pPr defTabSz="414683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sz="1600" b="1" dirty="0" err="1" smtClean="0">
                <a:solidFill>
                  <a:srgbClr val="000000"/>
                </a:solidFill>
                <a:latin typeface="Arial" pitchFamily="34" charset="0"/>
              </a:rPr>
              <a:t>Carcaillon</a:t>
            </a:r>
            <a:r>
              <a:rPr lang="en-GB" altLang="en-US" sz="1600" b="1" dirty="0" smtClean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GB" altLang="en-US" sz="1600" b="1" dirty="0">
                <a:solidFill>
                  <a:srgbClr val="000000"/>
                </a:solidFill>
                <a:latin typeface="Arial" pitchFamily="34" charset="0"/>
              </a:rPr>
              <a:t>et al. Neurology 2014;82:504-511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7920" y="6613176"/>
            <a:ext cx="4930560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5pPr>
            <a:lvl6pPr marL="15367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6pPr>
            <a:lvl7pPr marL="19939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7pPr>
            <a:lvl8pPr marL="24511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8pPr>
            <a:lvl9pPr marL="29083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9pPr>
          </a:lstStyle>
          <a:p>
            <a:pPr defTabSz="414683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sz="900">
                <a:solidFill>
                  <a:srgbClr val="000000"/>
                </a:solidFill>
                <a:latin typeface="Arial" pitchFamily="34" charset="0"/>
              </a:rPr>
              <a:t>© 2014 American Academy of Neurology</a:t>
            </a:r>
          </a:p>
        </p:txBody>
      </p:sp>
    </p:spTree>
    <p:extLst>
      <p:ext uri="{BB962C8B-B14F-4D97-AF65-F5344CB8AC3E}">
        <p14:creationId xmlns:p14="http://schemas.microsoft.com/office/powerpoint/2010/main" val="8650087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WFBH_internal_template[1]">
  <a:themeElements>
    <a:clrScheme name="iCARE">
      <a:dk1>
        <a:sysClr val="windowText" lastClr="000000"/>
      </a:dk1>
      <a:lt1>
        <a:sysClr val="window" lastClr="FFFFFF"/>
      </a:lt1>
      <a:dk2>
        <a:srgbClr val="4261AD"/>
      </a:dk2>
      <a:lt2>
        <a:srgbClr val="FFFFFF"/>
      </a:lt2>
      <a:accent1>
        <a:srgbClr val="4261AD"/>
      </a:accent1>
      <a:accent2>
        <a:srgbClr val="F07B05"/>
      </a:accent2>
      <a:accent3>
        <a:srgbClr val="FFD200"/>
      </a:accent3>
      <a:accent4>
        <a:srgbClr val="9E7E38"/>
      </a:accent4>
      <a:accent5>
        <a:srgbClr val="595959"/>
      </a:accent5>
      <a:accent6>
        <a:srgbClr val="000000"/>
      </a:accent6>
      <a:hlink>
        <a:srgbClr val="3B60AF"/>
      </a:hlink>
      <a:folHlink>
        <a:srgbClr val="3B60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Default Design">
  <a:themeElements>
    <a:clrScheme name="Default Design 9">
      <a:dk1>
        <a:srgbClr val="000099"/>
      </a:dk1>
      <a:lt1>
        <a:srgbClr val="CCCCFF"/>
      </a:lt1>
      <a:dk2>
        <a:srgbClr val="333399"/>
      </a:dk2>
      <a:lt2>
        <a:srgbClr val="808080"/>
      </a:lt2>
      <a:accent1>
        <a:srgbClr val="00CC99"/>
      </a:accent1>
      <a:accent2>
        <a:srgbClr val="3333CC"/>
      </a:accent2>
      <a:accent3>
        <a:srgbClr val="E2E2FF"/>
      </a:accent3>
      <a:accent4>
        <a:srgbClr val="000082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333399"/>
        </a:dk1>
        <a:lt1>
          <a:srgbClr val="CCCCFF"/>
        </a:lt1>
        <a:dk2>
          <a:srgbClr val="000066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E2E2FF"/>
        </a:accent3>
        <a:accent4>
          <a:srgbClr val="2A2A82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99"/>
        </a:dk1>
        <a:lt1>
          <a:srgbClr val="CCCCFF"/>
        </a:lt1>
        <a:dk2>
          <a:srgbClr val="333399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E2E2FF"/>
        </a:accent3>
        <a:accent4>
          <a:srgbClr val="000082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6_Stream">
  <a:themeElements>
    <a:clrScheme name="Stream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EC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F4FF"/>
      </a:accent5>
      <a:accent6>
        <a:srgbClr val="2D2D8A"/>
      </a:accent6>
      <a:hlink>
        <a:srgbClr val="6600FF"/>
      </a:hlink>
      <a:folHlink>
        <a:srgbClr val="009900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WFBH_internal_template[1]</Template>
  <TotalTime>1320</TotalTime>
  <Words>1042</Words>
  <Application>Microsoft Office PowerPoint</Application>
  <PresentationFormat>On-screen Show (4:3)</PresentationFormat>
  <Paragraphs>216</Paragraphs>
  <Slides>29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54" baseType="lpstr">
      <vt:lpstr>ＭＳ Ｐゴシック</vt:lpstr>
      <vt:lpstr>Arial</vt:lpstr>
      <vt:lpstr>Arial Narrow</vt:lpstr>
      <vt:lpstr>Calibri</vt:lpstr>
      <vt:lpstr>Garamond</vt:lpstr>
      <vt:lpstr>msgothic</vt:lpstr>
      <vt:lpstr>Symbol</vt:lpstr>
      <vt:lpstr>Times New Roman</vt:lpstr>
      <vt:lpstr>Trebuchet MS</vt:lpstr>
      <vt:lpstr>Verdana</vt:lpstr>
      <vt:lpstr>Wingdings</vt:lpstr>
      <vt:lpstr>WFBH_internal_template[1]</vt:lpstr>
      <vt:lpstr>10_Office Theme</vt:lpstr>
      <vt:lpstr>16_Office Theme</vt:lpstr>
      <vt:lpstr>Office Theme</vt:lpstr>
      <vt:lpstr>4_Default Design</vt:lpstr>
      <vt:lpstr>16_Stream</vt:lpstr>
      <vt:lpstr>9_Office Theme</vt:lpstr>
      <vt:lpstr>5_Default Design</vt:lpstr>
      <vt:lpstr>6_Default Design</vt:lpstr>
      <vt:lpstr>7_Default Design</vt:lpstr>
      <vt:lpstr>Photo Editor Photo</vt:lpstr>
      <vt:lpstr>Picture</vt:lpstr>
      <vt:lpstr>Worksheet</vt:lpstr>
      <vt:lpstr>Microsoft Excel Chart</vt:lpstr>
      <vt:lpstr>The Women’s Health Initiative Memory Studies:  How Does Postmenopausal Hormone Therapy Affect Women’s Brains? </vt:lpstr>
      <vt:lpstr>PowerPoint Presentation</vt:lpstr>
      <vt:lpstr>PowerPoint Presentation</vt:lpstr>
      <vt:lpstr>PowerPoint Presentation</vt:lpstr>
      <vt:lpstr>Women’s Health Initiative Memory Study</vt:lpstr>
      <vt:lpstr>PowerPoint Presentation</vt:lpstr>
      <vt:lpstr>Why is hormone therapy harmful for older women’s brains?</vt:lpstr>
      <vt:lpstr>Brain Volumes</vt:lpstr>
      <vt:lpstr>PowerPoint Presentation</vt:lpstr>
      <vt:lpstr>How Does Hormone Therapy Cause Loss of Brain Matter?</vt:lpstr>
      <vt:lpstr>PowerPoint Presentation</vt:lpstr>
      <vt:lpstr>Hormone Therapy Differentially Affects Brain Volumes and Risk of Dementia for Women With Diabetes</vt:lpstr>
      <vt:lpstr>Is Hormone Therapy Safe For Younger Women’s Brains?</vt:lpstr>
      <vt:lpstr>Mean Global Cognitive Function Scores</vt:lpstr>
      <vt:lpstr>Maintain Your Overall Health</vt:lpstr>
      <vt:lpstr>Adopt a Healthy Lifestyle</vt:lpstr>
      <vt:lpstr>Education and Training</vt:lpstr>
      <vt:lpstr>Take Care of the Environment</vt:lpstr>
      <vt:lpstr>PowerPoint Presentation</vt:lpstr>
      <vt:lpstr>PowerPoint Presentation</vt:lpstr>
      <vt:lpstr>PowerPoint Presentation</vt:lpstr>
      <vt:lpstr>QUESTIONS ?</vt:lpstr>
      <vt:lpstr>PowerPoint Presentation</vt:lpstr>
      <vt:lpstr>PowerPoint Presentation</vt:lpstr>
      <vt:lpstr>Number of Prescriptions of Menopausal Hormone Therapy in U.S. by Year</vt:lpstr>
      <vt:lpstr>PowerPoint Presentation</vt:lpstr>
      <vt:lpstr>PowerPoint Presentation</vt:lpstr>
      <vt:lpstr>PowerPoint Presentation</vt:lpstr>
      <vt:lpstr>Hippocampus Volumes</vt:lpstr>
    </vt:vector>
  </TitlesOfParts>
  <Company>WFUBMC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WFUHS</dc:creator>
  <cp:lastModifiedBy>Administrator</cp:lastModifiedBy>
  <cp:revision>109</cp:revision>
  <dcterms:created xsi:type="dcterms:W3CDTF">2011-04-25T16:05:02Z</dcterms:created>
  <dcterms:modified xsi:type="dcterms:W3CDTF">2016-03-18T12:17:23Z</dcterms:modified>
</cp:coreProperties>
</file>